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3"/>
  </p:notesMasterIdLst>
  <p:sldIdLst>
    <p:sldId id="282" r:id="rId5"/>
    <p:sldId id="308" r:id="rId6"/>
    <p:sldId id="411" r:id="rId7"/>
    <p:sldId id="412" r:id="rId8"/>
    <p:sldId id="413" r:id="rId9"/>
    <p:sldId id="414" r:id="rId10"/>
    <p:sldId id="415" r:id="rId11"/>
    <p:sldId id="416" r:id="rId12"/>
    <p:sldId id="417" r:id="rId13"/>
    <p:sldId id="455" r:id="rId14"/>
    <p:sldId id="418" r:id="rId15"/>
    <p:sldId id="419" r:id="rId16"/>
    <p:sldId id="456" r:id="rId17"/>
    <p:sldId id="457" r:id="rId18"/>
    <p:sldId id="420" r:id="rId19"/>
    <p:sldId id="421" r:id="rId20"/>
    <p:sldId id="422" r:id="rId21"/>
    <p:sldId id="423" r:id="rId22"/>
    <p:sldId id="424" r:id="rId23"/>
    <p:sldId id="458" r:id="rId24"/>
    <p:sldId id="425" r:id="rId25"/>
    <p:sldId id="426" r:id="rId26"/>
    <p:sldId id="427" r:id="rId27"/>
    <p:sldId id="459" r:id="rId28"/>
    <p:sldId id="432" r:id="rId29"/>
    <p:sldId id="433" r:id="rId30"/>
    <p:sldId id="434" r:id="rId31"/>
    <p:sldId id="435" r:id="rId32"/>
    <p:sldId id="436" r:id="rId33"/>
    <p:sldId id="437" r:id="rId34"/>
    <p:sldId id="460" r:id="rId35"/>
    <p:sldId id="438" r:id="rId36"/>
    <p:sldId id="439" r:id="rId37"/>
    <p:sldId id="440" r:id="rId38"/>
    <p:sldId id="441" r:id="rId39"/>
    <p:sldId id="443" r:id="rId40"/>
    <p:sldId id="442" r:id="rId41"/>
    <p:sldId id="444" r:id="rId42"/>
    <p:sldId id="445" r:id="rId43"/>
    <p:sldId id="461" r:id="rId44"/>
    <p:sldId id="428" r:id="rId45"/>
    <p:sldId id="464" r:id="rId46"/>
    <p:sldId id="463" r:id="rId47"/>
    <p:sldId id="429" r:id="rId48"/>
    <p:sldId id="430" r:id="rId49"/>
    <p:sldId id="431" r:id="rId50"/>
    <p:sldId id="446" r:id="rId51"/>
    <p:sldId id="447" r:id="rId52"/>
    <p:sldId id="448" r:id="rId53"/>
    <p:sldId id="449" r:id="rId54"/>
    <p:sldId id="450" r:id="rId55"/>
    <p:sldId id="465" r:id="rId56"/>
    <p:sldId id="452" r:id="rId57"/>
    <p:sldId id="453" r:id="rId58"/>
    <p:sldId id="462" r:id="rId59"/>
    <p:sldId id="454" r:id="rId60"/>
    <p:sldId id="451" r:id="rId61"/>
    <p:sldId id="466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CE7A638-9D50-4CF5-A8CB-B320F4624C46}">
          <p14:sldIdLst>
            <p14:sldId id="282"/>
          </p14:sldIdLst>
        </p14:section>
        <p14:section name="Untitled Section" id="{1DB02032-E45E-4409-AD9E-959B3FA7150D}">
          <p14:sldIdLst>
            <p14:sldId id="308"/>
            <p14:sldId id="411"/>
            <p14:sldId id="412"/>
            <p14:sldId id="413"/>
            <p14:sldId id="414"/>
            <p14:sldId id="415"/>
            <p14:sldId id="416"/>
            <p14:sldId id="417"/>
            <p14:sldId id="455"/>
            <p14:sldId id="418"/>
            <p14:sldId id="419"/>
            <p14:sldId id="456"/>
            <p14:sldId id="457"/>
            <p14:sldId id="420"/>
            <p14:sldId id="421"/>
            <p14:sldId id="422"/>
            <p14:sldId id="423"/>
            <p14:sldId id="424"/>
            <p14:sldId id="458"/>
            <p14:sldId id="425"/>
            <p14:sldId id="426"/>
            <p14:sldId id="427"/>
            <p14:sldId id="459"/>
            <p14:sldId id="432"/>
            <p14:sldId id="433"/>
            <p14:sldId id="434"/>
            <p14:sldId id="435"/>
            <p14:sldId id="436"/>
            <p14:sldId id="437"/>
            <p14:sldId id="460"/>
            <p14:sldId id="438"/>
            <p14:sldId id="439"/>
            <p14:sldId id="440"/>
            <p14:sldId id="441"/>
            <p14:sldId id="443"/>
            <p14:sldId id="442"/>
            <p14:sldId id="444"/>
            <p14:sldId id="445"/>
            <p14:sldId id="461"/>
            <p14:sldId id="428"/>
            <p14:sldId id="464"/>
            <p14:sldId id="463"/>
            <p14:sldId id="429"/>
            <p14:sldId id="430"/>
            <p14:sldId id="431"/>
            <p14:sldId id="446"/>
            <p14:sldId id="447"/>
            <p14:sldId id="448"/>
            <p14:sldId id="449"/>
            <p14:sldId id="450"/>
            <p14:sldId id="465"/>
            <p14:sldId id="452"/>
            <p14:sldId id="453"/>
            <p14:sldId id="462"/>
            <p14:sldId id="454"/>
            <p14:sldId id="451"/>
            <p14:sldId id="4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954C"/>
    <a:srgbClr val="0F4B0D"/>
    <a:srgbClr val="000000"/>
    <a:srgbClr val="115411"/>
    <a:srgbClr val="196C1C"/>
    <a:srgbClr val="2C782D"/>
    <a:srgbClr val="2F792E"/>
    <a:srgbClr val="1A6332"/>
    <a:srgbClr val="0070C0"/>
    <a:srgbClr val="04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–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501" autoAdjust="0"/>
  </p:normalViewPr>
  <p:slideViewPr>
    <p:cSldViewPr snapToGrid="0" snapToObjects="1" showGuides="1">
      <p:cViewPr varScale="1">
        <p:scale>
          <a:sx n="82" d="100"/>
          <a:sy n="82" d="100"/>
        </p:scale>
        <p:origin x="268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70591-2E3C-5F42-A4E1-C0F5A0F4E5DB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3B951A-A665-1949-AEDB-B62DC9BE7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46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A90C5-9F84-E132-76CA-0DA6970EF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FBFFE3-6640-9B1F-34B5-4BA77F0F7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8B94C4-6A3E-CFCD-289D-42461792D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F72AC-B609-F87B-F4A3-1E172C74FC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16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6EC26-D244-3BDC-1474-9C314BBC9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3D9357-8BBA-8DF3-3F26-1F8E2ECB00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EBB5E7-A1AB-642A-C450-8BA794DEC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4FAA0-45AD-B15E-2E98-2DE9895A1B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73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81CDD-90EE-FFEF-E218-69A33EAAF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F0D57F-66F3-FEF8-C3F3-2A27843A2F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02881D-1EF2-7FDF-69A8-0B6A0ED19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61EDE-969C-0105-568E-7FAE6B75A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83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D5886-6315-8449-7A4D-4CBE634B5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2D4E58-F65C-7A32-5807-A2656D897C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18C61F-4DF9-A114-9746-6112D25FC9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AF57F7-B352-A09B-772E-801884BB8C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37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282D7-A8D9-FE33-493D-4D0859746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48009E-EB45-21BE-8615-A046C46C17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D750FB-F092-EA7E-C044-1BDB3A8370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1B6A3-B297-28DA-AEFD-353CBE41BB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4618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D6293-CD00-CE0F-29E0-057637E87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C36EEE-62BC-2A8F-A641-790A2FEA39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E35C08-BDDA-355C-9531-017563BA3C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8D25C-D1AA-608E-809C-CA34A9650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532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0BB6E-9308-6A04-76A4-A50CFA57D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23C2DA-12E8-AD67-FE76-8F38B8DE5E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212969-D8FE-E81C-25C7-CCBBE9B3CB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067B1-1B41-7CDE-88E1-82DAB220F4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851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5077C-23AD-FC7D-1C74-E2AF44168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E35EE9-B272-6066-9AEC-4D23D9316B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24D492-E9D0-82FD-18D5-59067E0F5D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0A75D-FD16-00F3-87B3-36916D24AF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490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0EE57-1469-42E4-B8B0-82C5C1C7E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5C2866-F12E-CF97-7F72-37BC60B552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282659-7A33-D7A1-8E11-2C096D8C6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5F7B2-C611-E31D-78F2-1F270AC7EB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790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01FF0-3014-7B91-A15D-C75C0FE0E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FAC205-B3AC-DE72-000C-2CC71C6CA9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726921-FB41-BE5F-FFDF-3A0DAD8D5A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http://127.0.0.1:5000/swagger-ui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7738D-6CB3-C506-F8B7-67FD3F76AA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075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0631A-C38C-C80F-C24C-089174312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5779B8-0686-A0F6-5FA0-6481D1C97D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FEF6FD-A85F-B7AA-AD4D-C5C21B19A9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20C79-0A31-8055-B68C-447BBEA55F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56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5A46C-D95A-25ED-4415-903000399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6C7F7D-D9DA-9777-8CC3-5B6E15B9BE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E041AE-3520-2D3A-F7ED-BDECE216D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05658-1072-E6BE-01EE-2AA75B1012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714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D4463-F6F9-F32D-B8DE-BF1D0FFFC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6CC856-0180-0FD0-984B-06CF5C2FB5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EFEDDF-FC24-692B-5D5F-C1177B25BC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51E0E-C050-D26E-F078-C3B549F7E7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647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D3D73-2766-6825-5C3C-B14ACCDF2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CF92D8-6DD7-29D8-3516-870AA75DCC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1CB458-DB6C-7187-0766-133D331B44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C161B-34C1-366A-444E-4BDA5DEAD1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698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2656A-C8F1-C5DD-9EAF-961918972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00C715-9345-01E9-0080-D61B922CAB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0A6F74-3721-4913-D363-E045C26D06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45738-6E7A-FD7C-0692-090FA3098A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299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5E0D9-A061-9198-C485-039EA7B88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551408-4DC1-04BF-7767-B7829111C8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D451B8-DDE6-5DEB-88B6-5D6417F3CE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AC94E-7BDA-0F15-F723-2D1FF3BF0A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6170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4F91F-1A81-8213-09EE-6008E2C4A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995EB5-FC55-FFB1-E51D-D58F7A79B7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437F57-B161-E61A-0B55-07159B189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https://www.freecodecamp.org/news/what-is-an-orm-the-meaning-of-object-relational-mapping-database-tools/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80415-51CB-17B1-2771-F45E7677A3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2009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78F3C-2041-2626-93FF-AF21E077F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E6ADD1-C6C1-A250-ED8C-E566398F2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0CE08F-E4F6-A637-4866-79BD3F9AE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3F9DE-7D80-7D6C-657F-81BDDFDF8C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632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C6E73-EFCB-E77D-4834-C7EB148B3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60815F-798F-7E6A-BE18-2CE11630EB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3E6553-AF06-4CC3-9AA9-F67800A607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61CD1-8FE3-6E9D-FBBC-D3841FCA53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281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5E6A7-8415-01C4-BAC0-FF504759B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AFBFF7-F0BC-4403-5F86-B16182BF49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444EDB-871B-4889-B6A8-455BC537DD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F2DC1-D5F9-A0E7-C36D-3EE41D8F5E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044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325ED-68FA-A34F-AAA1-C71278FE2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D44EB9-8AE6-A6F1-41C0-1CFFE55C7D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9A2CEA-9F19-049D-5A32-59786AF25B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12998-3E89-CEB3-0622-D430CF1669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581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D8F6C-5228-D54C-87F7-4FB1876AF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69E6B8-131B-A6DD-3C75-E108E8ACD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4963F1-95A2-DC92-3E05-0ED88FA8B7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0816F-341F-EE13-38F9-E5DF696405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01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0E55A-62CC-9339-1A46-F36592B92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B2B22D-5FB6-4DE2-B3D3-15D6DDCF51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EE3418-4242-D35F-0216-C949120829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96172-D2F9-067B-F145-79B4D5D9ED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053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E5D16-C549-1ABB-8063-1E34C3D32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FA4328-796F-99F9-4F85-8D3780761A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8DC29B-0E04-56DF-AF6F-E606D8A6DA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b="1" dirty="0"/>
              <a:t>https://docs.google.com/document/d/1gBhMiKjytks784fLSVb3PlTwy0Ey2Al2MrmrZp2ZcQk/edit?usp=sharing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BC596D-2E4A-ACF6-0136-BF90A05A4C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920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CE52C-78D3-1114-CE57-2FD32D3FF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FD3D2-6D2D-2545-1AEF-67F12696B8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C60BCE-D983-1198-5941-B880AB1DE7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CECCD-5AED-BF13-2B2A-86388687DE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7245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32A37-D7F0-AF15-31D9-45E75169F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31A8F-1D6B-67F8-F2B5-3FF23382D0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0E93A4-11FE-7698-4B02-DBB3CBB67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20C3-F8D3-2F1E-D645-C0BBD425D8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5445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E96C7-99E5-FBFE-C146-EDDC395BC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2AB9D2-872B-4D37-C686-CC30C0F217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B79833-FE43-32D5-5413-1D6262BB83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0C23C-7E3D-0947-0AC9-7F30BD94C7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106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14B8F-4B71-4A74-6474-B1F628696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D0B43A-0AA9-1ED4-F6C2-24FE134794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6AA4B2-09BC-23F6-820E-3537DB013C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8B040-5AAD-B049-0D54-25E7D5AEEA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091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C7218-488D-FACF-3EAB-42B674B04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D97AD2-AC98-92ED-6F73-E430B43414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80C92C-0979-C4BF-5B7A-5AD3B333A0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2D469-A1B5-A7F3-EA24-972C65669C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021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FB2E4-14D2-97D6-AF38-BB70F9BDF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775B0E-7870-FBD0-DA4A-FBF0A97FA3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5E4DC1-1DB2-AA81-0C74-78E51E5E33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D41F9-3FA1-297C-B529-97A9274F3E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5973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8194B-8488-2603-A9CC-93265A37F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D25B57-242F-2191-6875-87393EA1CB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50110F-8805-50B6-2829-04ABD3DE4A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25454-1910-5D77-2BDF-F4D35D033E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4376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0C0F0-A1A8-7A3B-CB79-63EAA4E36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BB423C-6CE7-D547-F8AB-9FED5EDD15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C25CAD-EE93-0675-4BA7-0A06BED969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DE9001-A19C-86B8-08FC-81015A2CDA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1683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73646-3C26-20A1-692E-7EEEBBF48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64D423-FCF9-97FF-188E-47F3C588BD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0B4A31-ED56-D971-5760-7503241D5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b="1" dirty="0"/>
              <a:t>https://docs.google.com/document/d/1rpAmHKFT_2c7lPXx_on71DjGvaWMnXBMSnFSpxiXU7s/edit?usp=sharing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4A739-D750-0D81-6AE0-5D60894724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61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38874-1F99-FFF0-E2C0-472B4EF32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06F420-8AD8-4466-8174-29E47B0E60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1C768B-A396-1FD1-950A-C528E5CE3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BAA2C-B5C7-1E86-BE49-FBD70A52FD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856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0F3ED-AD4B-5529-5DDE-D177E33C3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3C7AA1-EA85-5854-133C-3122EE4C9E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A7471B-44AB-AC28-9B9D-F8DE90DE0E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2B2CA-7FA1-BB2D-90A0-9CFFCC7594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371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AA32E-F9C5-95A5-9E6D-404A966DB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6E7318-8806-99C4-DB93-9C97A53A7E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22DF33-4DF9-45FD-C5F5-8E23BD36C9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42ADE-FCBE-B011-C5BC-3487BF20DD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986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4D651-8D99-C042-BB38-F353F64C7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0AFD03-2205-8838-3C41-6E20ED9450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6C226F-4C8A-FB55-EF7B-30AA321935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CA2B1F-AFFF-7113-A0DA-9810EC57A4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428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E955D-56EE-9DF4-CA95-E2EEA0BF1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9291EF-4BBE-1581-AA03-FC87BB4A13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9B2343-A040-5FB9-55CD-47FF309BB2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85A8D-01B4-01D3-045B-31E4033F47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5229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B0ABE-CD3E-A421-18A8-D4394D14F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D739CA-6FE2-5287-BEBA-C09F489554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684386-10E1-4D88-FE63-F9243009A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4EDF3-AC35-0541-3ADE-1AAC6390E9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516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BFB20-9934-FCDA-7D70-CB3A07733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CAF457-1D83-C10C-AD8E-42488BE7EB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8422D2-C731-84CF-71FD-FEB75B795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69CCC-51CA-D878-BA02-21CFB701EB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707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86A7C-3130-9DD5-468A-DC4FF49DB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B1BAC4-A8D6-0EB7-63FF-BFFD499C6D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3AAAD1-4422-1954-B874-A69B6A8B39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CB4B60-FEEF-74A8-6A07-B6D4F5DE98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7550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F7564-70E1-B715-4B5E-412377FF5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CF11F9-BA82-98F2-4EC9-F656E9434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059548-CB99-5069-E3AE-121982B11D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C9590-C5B7-7F27-FA46-D0C6BAD1B1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716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4C0A2-24D8-7963-8B90-CA092E102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895312-F9DC-7F99-2D13-BB4261FA3D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FB9E5E-4752-B48F-E763-9EBC44186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6B284-8433-6F53-ADD8-2BB1B5E7AF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9500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C020E-B279-D3ED-FA48-D697C057E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0313AC-6AB7-D761-67A7-7D04161A9F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6CD9C5-4390-A364-4F0B-9829337FAF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29E4A-3A00-9ECE-AF76-137B5795BD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36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6EDEE-C635-E34B-0699-05063A8C2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ED56E6-5248-A33A-1F19-7403E3A9D5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A49D14-DE19-386A-27C7-D3F2B157E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43B72-7332-E936-7A56-1CCBA216AB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616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4D02D-3969-1A1A-6AF3-505514064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E072E6-4E33-ACD6-22CE-2CFFF057F0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EA7626-7D4F-E48F-DE84-CBAA18F40D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677D4B-8B2E-977F-A798-CB311DC3E5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336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0EA67-15DD-B270-53C6-DA800A494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8C80BB-80B0-8BFD-C880-3438E69644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B89E9C-4411-8DE0-9FD1-AFFA4990B0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CCE1A9-CEC2-9D22-F1D8-58101F976A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5180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28213-488B-215F-21AE-244D18069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16FBB8-1CCE-D051-9DB7-C4F27EB7A1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9C29D5-6E5D-7AE1-DF2E-35D3AB8C4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4A436-501D-C89D-9638-ED62E61387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6715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9F02B-15C2-49A1-DF88-CD76E116D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9A1B63-D8AD-DC55-FA95-138D8D9188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5A3CB4-9B16-4822-0B87-716B2C259C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23D6C-E6B0-E3DE-7CD1-48F6FFB8C9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879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9EE77-7E67-599F-6DAB-0B9214F17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F8BCAB-CF49-B68F-0AF5-99106FDA6B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504A74-8E7F-47F1-B23A-B50620B984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7047E7-1507-2D49-CB28-2535A0FC82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44290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2643F-2802-DB6D-87E7-AEB361BF0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7D722D-E5CA-4DF8-894A-880B1D03AD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5B4045-B943-AF52-4D83-8660C1D8E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447C90-A56C-9A61-680C-4F36C4B61A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29881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BA7B8-FF5A-F029-C42B-1389906EC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6EA2C4-E0D6-DE19-6FB4-6900ED34DF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33F22D-8807-89E7-B301-7A71D553A5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D9872E-1A2A-14AD-E6E8-4F23E72C7E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211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D907E-20E3-BEF0-4488-EC1DF17F9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4461-58C2-26BA-7FFC-DA28D4088A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33AE14-ECEB-8FF3-1283-60152514DF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C7142-B22F-C9A6-22B8-850787E193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166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73BAD-98BC-DA1F-2D7B-07E3C7582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F12A8-1718-C4A2-1E65-3D5506AA1E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C40676-7111-8015-B924-D4165FE17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CED89-04F3-4A6B-61F2-E63DCB30BE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097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7CC60-C687-CBAF-3053-03EBC63A0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9B7D07-5C03-87FE-66D7-8A69D97A63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4CA9AF-307B-317E-7664-C98A45D40B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00622-A063-4EF3-7521-0721EA7698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52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E7D61-7DA0-8C5D-10BE-095E65DE5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D2035D-2FB1-6440-870C-1561FAFF73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86C084-5773-427E-924B-CFBC2D61CE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23E45-F475-4065-A1C4-00D5DFDB73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0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7F65A-FD4F-3B12-3F82-837CA3203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4B0F5A-8CC6-FF3C-B605-71ABF21435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8E9884-3A19-85D3-74E7-1A6F68DF3D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2B900-EB8F-B25F-D255-6B977350E3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90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7.png"/><Relationship Id="rId21" Type="http://schemas.openxmlformats.org/officeDocument/2006/relationships/image" Target="../media/image24.jpe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17" Type="http://schemas.openxmlformats.org/officeDocument/2006/relationships/image" Target="../media/image20.jpeg"/><Relationship Id="rId2" Type="http://schemas.openxmlformats.org/officeDocument/2006/relationships/image" Target="../media/image1.png"/><Relationship Id="rId16" Type="http://schemas.openxmlformats.org/officeDocument/2006/relationships/image" Target="../media/image19.jpe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jpeg"/><Relationship Id="rId4" Type="http://schemas.openxmlformats.org/officeDocument/2006/relationships/image" Target="../media/image8.svg"/><Relationship Id="rId9" Type="http://schemas.openxmlformats.org/officeDocument/2006/relationships/image" Target="../media/image12.png"/><Relationship Id="rId14" Type="http://schemas.openxmlformats.org/officeDocument/2006/relationships/image" Target="../media/image17.jfif"/><Relationship Id="rId22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fif"/><Relationship Id="rId18" Type="http://schemas.openxmlformats.org/officeDocument/2006/relationships/image" Target="../media/image22.jpe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20.jpeg"/><Relationship Id="rId20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28.jpg"/><Relationship Id="rId15" Type="http://schemas.openxmlformats.org/officeDocument/2006/relationships/image" Target="../media/image19.jpe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54D12D37-8827-4A03-BCED-1A44B1C32E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BB4538A-B374-FE4C-BB50-60366D4DE3D4}"/>
              </a:ext>
            </a:extLst>
          </p:cNvPr>
          <p:cNvSpPr txBox="1"/>
          <p:nvPr userDrawn="1"/>
        </p:nvSpPr>
        <p:spPr>
          <a:xfrm>
            <a:off x="8260680" y="585503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3466407"/>
            <a:ext cx="9144000" cy="1120656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12C9B2E-5B22-1747-90C6-6598947A4C2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871951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id="{C0235692-DD04-4637-97B8-77B373B26D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573" y="445491"/>
            <a:ext cx="2771523" cy="540000"/>
          </a:xfrm>
          <a:prstGeom prst="rect">
            <a:avLst/>
          </a:prstGeom>
        </p:spPr>
      </p:pic>
      <p:grpSp>
        <p:nvGrpSpPr>
          <p:cNvPr id="6" name="Skupina 5">
            <a:extLst>
              <a:ext uri="{FF2B5EF4-FFF2-40B4-BE49-F238E27FC236}">
                <a16:creationId xmlns:a16="http://schemas.microsoft.com/office/drawing/2014/main" id="{2AEF2C28-881E-48E9-A039-02B18B279DF8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2" name="PoljeZBesedilom 11">
              <a:extLst>
                <a:ext uri="{FF2B5EF4-FFF2-40B4-BE49-F238E27FC236}">
                  <a16:creationId xmlns:a16="http://schemas.microsoft.com/office/drawing/2014/main" id="{FA3AD6C8-AA95-4D2A-9984-951288A0743D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4" name="Slika 3">
              <a:extLst>
                <a:ext uri="{FF2B5EF4-FFF2-40B4-BE49-F238E27FC236}">
                  <a16:creationId xmlns:a16="http://schemas.microsoft.com/office/drawing/2014/main" id="{C8E4016E-FC2B-4E57-AFBB-8D2BBA6990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846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CEFFC11-C07B-37E7-A6C2-B1820A3393F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2A7B115-BE06-6545-9DF0-9278071CB010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9416" y="836713"/>
            <a:ext cx="10515972" cy="504056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0896C-3C96-1BA4-EE9B-7A4245FF6C5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11/06/2025</a:t>
            </a:fld>
            <a:endParaRPr lang="en-GB" sz="1800" b="0" i="0" kern="12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41589011-FCB5-F1E6-5DCA-F1D4177868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8" name="Slika 7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591D04E-52CC-84B1-7229-84FE92EFE2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88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6C4E5B3-833B-CBEC-5CEF-6CAE91422A58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672EE73-6A53-902A-92BA-ED57B218A5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C7EC1178-7C48-6C4F-94A1-A63F614B95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2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B225C6E3-183A-FB0D-8814-182076DE8F15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DE79C-DCF0-124A-9061-EE903AB68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6B399-7BC1-E848-8C84-BF2C922DB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A140D1-88E6-2194-983E-526580DA1679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11/06/2025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E1B0E082-A828-2656-6D36-411A4B08A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B08B472-35C1-1C47-348F-5B5486383A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52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>
            <a:extLst>
              <a:ext uri="{FF2B5EF4-FFF2-40B4-BE49-F238E27FC236}">
                <a16:creationId xmlns:a16="http://schemas.microsoft.com/office/drawing/2014/main" id="{D9CB5308-3E79-4A23-BFEC-0B6C37369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2976" y="987425"/>
            <a:ext cx="5332412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F5BC31-7DA8-ED4B-8192-B6CE1158E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39DEB68-6B44-0446-A31C-44E34708C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0BEAA-26F8-C7C0-2FE5-9E8AE6C8BBA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11/06/2025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618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3009F99-D8BA-843C-FCB3-B12B66ECF610}"/>
              </a:ext>
            </a:extLst>
          </p:cNvPr>
          <p:cNvSpPr/>
          <p:nvPr userDrawn="1"/>
        </p:nvSpPr>
        <p:spPr>
          <a:xfrm>
            <a:off x="-17489" y="5939072"/>
            <a:ext cx="5200677" cy="992567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21EF92E-4262-8CE3-D51F-B654496296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939072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C1559CB-0682-FCE6-FBAA-0A5785F416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0154" y="625279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82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>
            <a:extLst>
              <a:ext uri="{FF2B5EF4-FFF2-40B4-BE49-F238E27FC236}">
                <a16:creationId xmlns:a16="http://schemas.microsoft.com/office/drawing/2014/main" id="{0E1949EE-3CCA-4C85-A70F-69AA211E83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8820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3D187-E898-1F68-6891-D7B9EB7EC9D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11/06/2025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503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3EA54803-ABF2-4C72-89A3-6AA414669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7008812" y="-1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solidFill>
                  <a:schemeClr val="bg1"/>
                </a:solidFill>
                <a:latin typeface="+mj-lt"/>
              </a:rPr>
              <a:pPr/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F90892-64E0-A73D-71CF-1BF56D7DFB75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11/06/2025</a:t>
            </a:fld>
            <a:endParaRPr lang="en-GB" sz="1800" b="0" i="0" kern="120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8518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>
            <a:extLst>
              <a:ext uri="{FF2B5EF4-FFF2-40B4-BE49-F238E27FC236}">
                <a16:creationId xmlns:a16="http://schemas.microsoft.com/office/drawing/2014/main" id="{33903562-64E3-4FAD-8B82-1C9D52352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b="25774"/>
          <a:stretch/>
        </p:blipFill>
        <p:spPr>
          <a:xfrm>
            <a:off x="-17489" y="0"/>
            <a:ext cx="12209489" cy="3661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43587-2DF1-9147-B7DF-BB1D42A648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92" t="12636" r="6095" b="14423"/>
          <a:stretch/>
        </p:blipFill>
        <p:spPr>
          <a:xfrm>
            <a:off x="5982351" y="1262543"/>
            <a:ext cx="8424000" cy="5366360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52E1E51F-C3E3-264A-88BF-66A04C3BE0C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04112" y="1690688"/>
            <a:ext cx="6238020" cy="3914281"/>
          </a:xfrm>
        </p:spPr>
        <p:txBody>
          <a:bodyPr anchor="ctr"/>
          <a:lstStyle>
            <a:lvl1pPr marL="15875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5473824" cy="151216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0D8A420-945E-374C-A466-DCCD96738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5237484"/>
            <a:ext cx="3932237" cy="783803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A64AAEB-3564-8B46-94D8-626090696C90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36960" y="4229372"/>
            <a:ext cx="3932237" cy="783803"/>
          </a:xfrm>
        </p:spPr>
        <p:txBody>
          <a:bodyPr anchor="b">
            <a:noAutofit/>
          </a:bodyPr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30986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ka 24">
            <a:extLst>
              <a:ext uri="{FF2B5EF4-FFF2-40B4-BE49-F238E27FC236}">
                <a16:creationId xmlns:a16="http://schemas.microsoft.com/office/drawing/2014/main" id="{EF5EE7D2-E1E6-41AF-9C0E-9619577F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16A17D99-12CB-4EC9-B377-72B667FEC85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26" name="Picture 43">
            <a:extLst>
              <a:ext uri="{FF2B5EF4-FFF2-40B4-BE49-F238E27FC236}">
                <a16:creationId xmlns:a16="http://schemas.microsoft.com/office/drawing/2014/main" id="{72B59298-6BFC-4664-8D7E-9AC8B35ECB5A}"/>
              </a:ext>
            </a:extLst>
          </p:cNvPr>
          <p:cNvPicPr/>
          <p:nvPr userDrawn="1"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28" name="Picture 44">
            <a:extLst>
              <a:ext uri="{FF2B5EF4-FFF2-40B4-BE49-F238E27FC236}">
                <a16:creationId xmlns:a16="http://schemas.microsoft.com/office/drawing/2014/main" id="{43DA073A-9C55-46E8-84BD-4F7D1A1576AD}"/>
              </a:ext>
            </a:extLst>
          </p:cNvPr>
          <p:cNvPicPr/>
          <p:nvPr userDrawn="1"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0" name="Picture 24">
            <a:extLst>
              <a:ext uri="{FF2B5EF4-FFF2-40B4-BE49-F238E27FC236}">
                <a16:creationId xmlns:a16="http://schemas.microsoft.com/office/drawing/2014/main" id="{2A8EBEE5-BFC9-485A-9636-E0BED43A4413}"/>
              </a:ext>
            </a:extLst>
          </p:cNvPr>
          <p:cNvPicPr/>
          <p:nvPr userDrawn="1"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1" name="Picture 13">
            <a:extLst>
              <a:ext uri="{FF2B5EF4-FFF2-40B4-BE49-F238E27FC236}">
                <a16:creationId xmlns:a16="http://schemas.microsoft.com/office/drawing/2014/main" id="{E839A8A1-FD2B-441E-8E21-21D49061026B}"/>
              </a:ext>
            </a:extLst>
          </p:cNvPr>
          <p:cNvPicPr/>
          <p:nvPr userDrawn="1"/>
        </p:nvPicPr>
        <p:blipFill>
          <a:blip r:embed="rId1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2" name="Picture 37">
            <a:extLst>
              <a:ext uri="{FF2B5EF4-FFF2-40B4-BE49-F238E27FC236}">
                <a16:creationId xmlns:a16="http://schemas.microsoft.com/office/drawing/2014/main" id="{43D13A48-EB4B-40A9-BD1F-066A1AD8071A}"/>
              </a:ext>
            </a:extLst>
          </p:cNvPr>
          <p:cNvPicPr/>
          <p:nvPr userDrawn="1"/>
        </p:nvPicPr>
        <p:blipFill>
          <a:blip r:embed="rId1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4" name="Picture 25">
            <a:extLst>
              <a:ext uri="{FF2B5EF4-FFF2-40B4-BE49-F238E27FC236}">
                <a16:creationId xmlns:a16="http://schemas.microsoft.com/office/drawing/2014/main" id="{6717CB50-FDBA-440D-BAA6-51048FBDCE2A}"/>
              </a:ext>
            </a:extLst>
          </p:cNvPr>
          <p:cNvPicPr/>
          <p:nvPr userDrawn="1"/>
        </p:nvPicPr>
        <p:blipFill>
          <a:blip r:embed="rId1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6" name="Picture 42">
            <a:extLst>
              <a:ext uri="{FF2B5EF4-FFF2-40B4-BE49-F238E27FC236}">
                <a16:creationId xmlns:a16="http://schemas.microsoft.com/office/drawing/2014/main" id="{DB176E9E-7F53-4E7B-B6C5-BBCC334DE4BF}"/>
              </a:ext>
            </a:extLst>
          </p:cNvPr>
          <p:cNvPicPr/>
          <p:nvPr userDrawn="1"/>
        </p:nvPicPr>
        <p:blipFill>
          <a:blip r:embed="rId1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DE1CDD8-466D-48F6-8267-6EEC261F7CC6}"/>
              </a:ext>
            </a:extLst>
          </p:cNvPr>
          <p:cNvPicPr/>
          <p:nvPr userDrawn="1"/>
        </p:nvPicPr>
        <p:blipFill>
          <a:blip r:embed="rId1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38" name="Picture 38">
            <a:extLst>
              <a:ext uri="{FF2B5EF4-FFF2-40B4-BE49-F238E27FC236}">
                <a16:creationId xmlns:a16="http://schemas.microsoft.com/office/drawing/2014/main" id="{B3DA4D27-9066-4F6B-8B5E-915515FE355D}"/>
              </a:ext>
            </a:extLst>
          </p:cNvPr>
          <p:cNvPicPr/>
          <p:nvPr userDrawn="1"/>
        </p:nvPicPr>
        <p:blipFill>
          <a:blip r:embed="rId1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39" name="Picture 11">
            <a:extLst>
              <a:ext uri="{FF2B5EF4-FFF2-40B4-BE49-F238E27FC236}">
                <a16:creationId xmlns:a16="http://schemas.microsoft.com/office/drawing/2014/main" id="{7B50A346-1BB3-4FD9-885A-937F590845CC}"/>
              </a:ext>
            </a:extLst>
          </p:cNvPr>
          <p:cNvPicPr/>
          <p:nvPr userDrawn="1"/>
        </p:nvPicPr>
        <p:blipFill>
          <a:blip r:embed="rId1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0" name="Picture 33">
            <a:extLst>
              <a:ext uri="{FF2B5EF4-FFF2-40B4-BE49-F238E27FC236}">
                <a16:creationId xmlns:a16="http://schemas.microsoft.com/office/drawing/2014/main" id="{02D3FFF5-079C-4EA5-908C-83CCDE5C09BF}"/>
              </a:ext>
            </a:extLst>
          </p:cNvPr>
          <p:cNvPicPr/>
          <p:nvPr userDrawn="1"/>
        </p:nvPicPr>
        <p:blipFill>
          <a:blip r:embed="rId1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1" name="Picture 20">
            <a:extLst>
              <a:ext uri="{FF2B5EF4-FFF2-40B4-BE49-F238E27FC236}">
                <a16:creationId xmlns:a16="http://schemas.microsoft.com/office/drawing/2014/main" id="{9DF51E3C-5C0A-4365-9D10-23FBF038E6BD}"/>
              </a:ext>
            </a:extLst>
          </p:cNvPr>
          <p:cNvPicPr/>
          <p:nvPr userDrawn="1"/>
        </p:nvPicPr>
        <p:blipFill>
          <a:blip r:embed="rId1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2" name="Picture 39">
            <a:extLst>
              <a:ext uri="{FF2B5EF4-FFF2-40B4-BE49-F238E27FC236}">
                <a16:creationId xmlns:a16="http://schemas.microsoft.com/office/drawing/2014/main" id="{6A56FEA0-DE3E-4141-B5B7-BB45040C16B7}"/>
              </a:ext>
            </a:extLst>
          </p:cNvPr>
          <p:cNvPicPr/>
          <p:nvPr userDrawn="1"/>
        </p:nvPicPr>
        <p:blipFill>
          <a:blip r:embed="rId1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3" name="Picture 40">
            <a:extLst>
              <a:ext uri="{FF2B5EF4-FFF2-40B4-BE49-F238E27FC236}">
                <a16:creationId xmlns:a16="http://schemas.microsoft.com/office/drawing/2014/main" id="{C5439AD9-6A6B-4373-B84F-0262405A1492}"/>
              </a:ext>
            </a:extLst>
          </p:cNvPr>
          <p:cNvPicPr/>
          <p:nvPr userDrawn="1"/>
        </p:nvPicPr>
        <p:blipFill>
          <a:blip r:embed="rId2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4" name="Picture 41">
            <a:extLst>
              <a:ext uri="{FF2B5EF4-FFF2-40B4-BE49-F238E27FC236}">
                <a16:creationId xmlns:a16="http://schemas.microsoft.com/office/drawing/2014/main" id="{D9A0EC7A-BAC8-4E7C-B09F-5A3572A78912}"/>
              </a:ext>
            </a:extLst>
          </p:cNvPr>
          <p:cNvPicPr/>
          <p:nvPr userDrawn="1"/>
        </p:nvPicPr>
        <p:blipFill>
          <a:blip r:embed="rId2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5" name="Picture 35">
            <a:extLst>
              <a:ext uri="{FF2B5EF4-FFF2-40B4-BE49-F238E27FC236}">
                <a16:creationId xmlns:a16="http://schemas.microsoft.com/office/drawing/2014/main" id="{E8D864A1-36F7-46D3-9382-D777E022E80E}"/>
              </a:ext>
            </a:extLst>
          </p:cNvPr>
          <p:cNvPicPr/>
          <p:nvPr userDrawn="1"/>
        </p:nvPicPr>
        <p:blipFill>
          <a:blip r:embed="rId2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6" name="Picture 47">
            <a:extLst>
              <a:ext uri="{FF2B5EF4-FFF2-40B4-BE49-F238E27FC236}">
                <a16:creationId xmlns:a16="http://schemas.microsoft.com/office/drawing/2014/main" id="{AD8D969A-D160-463D-876B-183411057593}"/>
              </a:ext>
            </a:extLst>
          </p:cNvPr>
          <p:cNvPicPr/>
          <p:nvPr userDrawn="1"/>
        </p:nvPicPr>
        <p:blipFill>
          <a:blip r:embed="rId2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47" name="Picture 45">
            <a:extLst>
              <a:ext uri="{FF2B5EF4-FFF2-40B4-BE49-F238E27FC236}">
                <a16:creationId xmlns:a16="http://schemas.microsoft.com/office/drawing/2014/main" id="{C06E0A13-C7F3-4266-B5C3-0F95965FA05B}"/>
              </a:ext>
            </a:extLst>
          </p:cNvPr>
          <p:cNvPicPr/>
          <p:nvPr userDrawn="1"/>
        </p:nvPicPr>
        <p:blipFill>
          <a:blip r:embed="rId2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69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01F5F74A-430A-2A9E-C222-5878342F9773}"/>
              </a:ext>
            </a:extLst>
          </p:cNvPr>
          <p:cNvSpPr/>
          <p:nvPr userDrawn="1"/>
        </p:nvSpPr>
        <p:spPr>
          <a:xfrm>
            <a:off x="-17489" y="5339751"/>
            <a:ext cx="12284251" cy="159188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1" name="Slika 10">
            <a:extLst>
              <a:ext uri="{FF2B5EF4-FFF2-40B4-BE49-F238E27FC236}">
                <a16:creationId xmlns:a16="http://schemas.microsoft.com/office/drawing/2014/main" id="{CA692024-D91A-49A4-B040-69E0F1E50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35134"/>
            <a:ext cx="10515600" cy="15918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D5372B-00DA-024E-B3EC-7BCE9AF06766}"/>
              </a:ext>
            </a:extLst>
          </p:cNvPr>
          <p:cNvSpPr/>
          <p:nvPr userDrawn="1"/>
        </p:nvSpPr>
        <p:spPr>
          <a:xfrm>
            <a:off x="887730" y="4347730"/>
            <a:ext cx="2104851" cy="7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1179487-072A-5445-B8D4-B11D1443D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59211"/>
            <a:ext cx="10515600" cy="86640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F47DE0-3AC1-0490-BF36-366C5DF622C4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11/06/2025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BD85A7F-EBCA-5073-6B49-8A0213EF52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5" y="5689013"/>
            <a:ext cx="1518610" cy="1012407"/>
          </a:xfrm>
          <a:prstGeom prst="rect">
            <a:avLst/>
          </a:prstGeom>
        </p:spPr>
      </p:pic>
      <p:pic>
        <p:nvPicPr>
          <p:cNvPr id="13" name="Slika 12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E0FE6FB-01D0-A03F-F554-EB504685C48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595313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835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ka 25">
            <a:extLst>
              <a:ext uri="{FF2B5EF4-FFF2-40B4-BE49-F238E27FC236}">
                <a16:creationId xmlns:a16="http://schemas.microsoft.com/office/drawing/2014/main" id="{2D6139F9-F3D7-4362-814C-F9F8F779E4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28" name="Slika 27">
            <a:extLst>
              <a:ext uri="{FF2B5EF4-FFF2-40B4-BE49-F238E27FC236}">
                <a16:creationId xmlns:a16="http://schemas.microsoft.com/office/drawing/2014/main" id="{EBB36926-7CC5-4AF6-8950-BC2CF1911AE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30" name="Picture 43">
            <a:extLst>
              <a:ext uri="{FF2B5EF4-FFF2-40B4-BE49-F238E27FC236}">
                <a16:creationId xmlns:a16="http://schemas.microsoft.com/office/drawing/2014/main" id="{0529424C-7243-4DA6-96B7-92AECD53FFCC}"/>
              </a:ext>
            </a:extLst>
          </p:cNvPr>
          <p:cNvPicPr/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31" name="Picture 44">
            <a:extLst>
              <a:ext uri="{FF2B5EF4-FFF2-40B4-BE49-F238E27FC236}">
                <a16:creationId xmlns:a16="http://schemas.microsoft.com/office/drawing/2014/main" id="{E17A11EE-5716-47C6-8351-002A00AC87AA}"/>
              </a:ext>
            </a:extLst>
          </p:cNvPr>
          <p:cNvPicPr/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2" name="Picture 24">
            <a:extLst>
              <a:ext uri="{FF2B5EF4-FFF2-40B4-BE49-F238E27FC236}">
                <a16:creationId xmlns:a16="http://schemas.microsoft.com/office/drawing/2014/main" id="{4971BE25-D130-47C3-8F73-0BC1A0B90D9A}"/>
              </a:ext>
            </a:extLst>
          </p:cNvPr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4" name="Picture 13">
            <a:extLst>
              <a:ext uri="{FF2B5EF4-FFF2-40B4-BE49-F238E27FC236}">
                <a16:creationId xmlns:a16="http://schemas.microsoft.com/office/drawing/2014/main" id="{D0E04117-342D-4B03-B961-40F15FEC6371}"/>
              </a:ext>
            </a:extLst>
          </p:cNvPr>
          <p:cNvPicPr/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6" name="Picture 37">
            <a:extLst>
              <a:ext uri="{FF2B5EF4-FFF2-40B4-BE49-F238E27FC236}">
                <a16:creationId xmlns:a16="http://schemas.microsoft.com/office/drawing/2014/main" id="{ACC8B876-9459-49E6-A871-869067F58875}"/>
              </a:ext>
            </a:extLst>
          </p:cNvPr>
          <p:cNvPicPr/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7" name="Picture 25">
            <a:extLst>
              <a:ext uri="{FF2B5EF4-FFF2-40B4-BE49-F238E27FC236}">
                <a16:creationId xmlns:a16="http://schemas.microsoft.com/office/drawing/2014/main" id="{8D5DA003-5C1E-4545-B261-90ED8EA040EB}"/>
              </a:ext>
            </a:extLst>
          </p:cNvPr>
          <p:cNvPicPr/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8" name="Picture 42">
            <a:extLst>
              <a:ext uri="{FF2B5EF4-FFF2-40B4-BE49-F238E27FC236}">
                <a16:creationId xmlns:a16="http://schemas.microsoft.com/office/drawing/2014/main" id="{7EEC7A35-9ECF-4758-8072-DBC801EE8F88}"/>
              </a:ext>
            </a:extLst>
          </p:cNvPr>
          <p:cNvPicPr/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9" name="Picture 36">
            <a:extLst>
              <a:ext uri="{FF2B5EF4-FFF2-40B4-BE49-F238E27FC236}">
                <a16:creationId xmlns:a16="http://schemas.microsoft.com/office/drawing/2014/main" id="{02AE47F1-DC21-4480-AB69-678475C34E86}"/>
              </a:ext>
            </a:extLst>
          </p:cNvPr>
          <p:cNvPicPr/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40" name="Picture 38">
            <a:extLst>
              <a:ext uri="{FF2B5EF4-FFF2-40B4-BE49-F238E27FC236}">
                <a16:creationId xmlns:a16="http://schemas.microsoft.com/office/drawing/2014/main" id="{10B2257C-FD09-4FA6-95AB-A91839100E89}"/>
              </a:ext>
            </a:extLst>
          </p:cNvPr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41" name="Picture 11">
            <a:extLst>
              <a:ext uri="{FF2B5EF4-FFF2-40B4-BE49-F238E27FC236}">
                <a16:creationId xmlns:a16="http://schemas.microsoft.com/office/drawing/2014/main" id="{7BAB46C8-0714-4079-A6F3-11C51617A700}"/>
              </a:ext>
            </a:extLst>
          </p:cNvPr>
          <p:cNvPicPr/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2" name="Picture 33">
            <a:extLst>
              <a:ext uri="{FF2B5EF4-FFF2-40B4-BE49-F238E27FC236}">
                <a16:creationId xmlns:a16="http://schemas.microsoft.com/office/drawing/2014/main" id="{1F2F0D8D-2160-4748-BA70-9F05B1A174C8}"/>
              </a:ext>
            </a:extLst>
          </p:cNvPr>
          <p:cNvPicPr/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3" name="Picture 20">
            <a:extLst>
              <a:ext uri="{FF2B5EF4-FFF2-40B4-BE49-F238E27FC236}">
                <a16:creationId xmlns:a16="http://schemas.microsoft.com/office/drawing/2014/main" id="{DA72A5F7-16DA-426E-9D52-AE46976010D5}"/>
              </a:ext>
            </a:extLst>
          </p:cNvPr>
          <p:cNvPicPr/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4" name="Picture 39">
            <a:extLst>
              <a:ext uri="{FF2B5EF4-FFF2-40B4-BE49-F238E27FC236}">
                <a16:creationId xmlns:a16="http://schemas.microsoft.com/office/drawing/2014/main" id="{AA631774-D298-4F4F-9817-305FE0BE3A91}"/>
              </a:ext>
            </a:extLst>
          </p:cNvPr>
          <p:cNvPicPr/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5" name="Picture 40">
            <a:extLst>
              <a:ext uri="{FF2B5EF4-FFF2-40B4-BE49-F238E27FC236}">
                <a16:creationId xmlns:a16="http://schemas.microsoft.com/office/drawing/2014/main" id="{1852786D-C70D-4178-9BC0-D168BE526945}"/>
              </a:ext>
            </a:extLst>
          </p:cNvPr>
          <p:cNvPicPr/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6" name="Picture 41">
            <a:extLst>
              <a:ext uri="{FF2B5EF4-FFF2-40B4-BE49-F238E27FC236}">
                <a16:creationId xmlns:a16="http://schemas.microsoft.com/office/drawing/2014/main" id="{B65ECE45-76D4-4AEF-A5E4-BB481110BBE7}"/>
              </a:ext>
            </a:extLst>
          </p:cNvPr>
          <p:cNvPicPr/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7" name="Picture 35">
            <a:extLst>
              <a:ext uri="{FF2B5EF4-FFF2-40B4-BE49-F238E27FC236}">
                <a16:creationId xmlns:a16="http://schemas.microsoft.com/office/drawing/2014/main" id="{D77CB74F-891E-493B-9926-C040A79292FA}"/>
              </a:ext>
            </a:extLst>
          </p:cNvPr>
          <p:cNvPicPr/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DCEBF8A-F8C5-4000-9933-EFD351E824F6}"/>
              </a:ext>
            </a:extLst>
          </p:cNvPr>
          <p:cNvPicPr/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50" name="Picture 45">
            <a:extLst>
              <a:ext uri="{FF2B5EF4-FFF2-40B4-BE49-F238E27FC236}">
                <a16:creationId xmlns:a16="http://schemas.microsoft.com/office/drawing/2014/main" id="{F05BF874-5A59-4067-AC22-8CE1F8219ED2}"/>
              </a:ext>
            </a:extLst>
          </p:cNvPr>
          <p:cNvPicPr/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028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(Thank Yo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ka 12">
            <a:extLst>
              <a:ext uri="{FF2B5EF4-FFF2-40B4-BE49-F238E27FC236}">
                <a16:creationId xmlns:a16="http://schemas.microsoft.com/office/drawing/2014/main" id="{9BC532F7-F571-4887-B0E1-62A90FCD33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769404"/>
            <a:ext cx="9144000" cy="1013780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Thank you message</a:t>
            </a:r>
            <a:endParaRPr lang="en-US" dirty="0"/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2C7B9ECF-56BE-7746-B299-E0729712B8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073928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3440B-2156-F902-5DCD-C6AC6CEFCEBB}"/>
              </a:ext>
            </a:extLst>
          </p:cNvPr>
          <p:cNvSpPr txBox="1"/>
          <p:nvPr userDrawn="1"/>
        </p:nvSpPr>
        <p:spPr>
          <a:xfrm>
            <a:off x="8260680" y="699064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342E34E-720F-467B-B3AF-34EA6D65E561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5" name="PoljeZBesedilom 14">
              <a:extLst>
                <a:ext uri="{FF2B5EF4-FFF2-40B4-BE49-F238E27FC236}">
                  <a16:creationId xmlns:a16="http://schemas.microsoft.com/office/drawing/2014/main" id="{F117B5AE-E9EC-488E-AAA0-44F121C6DE52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16" name="Slika 15">
              <a:extLst>
                <a:ext uri="{FF2B5EF4-FFF2-40B4-BE49-F238E27FC236}">
                  <a16:creationId xmlns:a16="http://schemas.microsoft.com/office/drawing/2014/main" id="{8FC7A36A-EA6B-46D2-8E8D-8DF0632DA6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0306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avokutnik 6">
            <a:extLst>
              <a:ext uri="{FF2B5EF4-FFF2-40B4-BE49-F238E27FC236}">
                <a16:creationId xmlns:a16="http://schemas.microsoft.com/office/drawing/2014/main" id="{945B8C87-A91F-4E35-3B3A-BF6DCBC505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1"/>
            <a:ext cx="10515600" cy="266065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A80E2-FFB6-6C4E-8FF4-29E53153B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09119"/>
            <a:ext cx="10515600" cy="129614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1EAB46-C3A7-3ED2-6C78-2162D8DBC1E8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11/06/2025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D0B3B3B7-82C6-ABFB-E3A2-68449FD17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9" name="Slika 8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8E29781-74B4-C065-7709-620328E40D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74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DD1E468-2501-818F-A9AD-601F8075B00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0059"/>
            <a:ext cx="10515600" cy="3875206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B57999-FDED-F542-9089-8571B3B32F0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11/06/2025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890A027B-292D-EF46-7EF5-7D4FD96BC5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4C3FD99-B713-6201-3FCE-E7F9B5F8F7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1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06494C81-7810-5767-C588-79C543981363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7215"/>
            <a:ext cx="10515600" cy="3118049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991849" y="6165304"/>
            <a:ext cx="371249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70C231C-F67E-854D-BE5E-0766C3687A6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9788" y="1957016"/>
            <a:ext cx="10523309" cy="407771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069FF-DFE8-B0DB-332B-46F7AB8BBB8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11/06/2025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7CCFF216-1764-C2C0-8D90-901EEF0BAB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243C211E-0976-70D1-7F7C-6BC313E0E0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55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C91C8C60-1B89-6FDB-DED3-F1512CFE74D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52F86-9897-1944-B750-8C6CCF23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3B83E-606A-5F43-BD7B-C6D2EC3F3B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AC386-BF1E-944C-A2EC-9B0355C5A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024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FD21297-302E-2F42-9698-E3A76BF22FD1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8212E-47DD-FDDF-DCFC-DBE8BB04BAB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11/06/2025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C81C80D-12AF-36CE-4FAF-F01CE1A369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548671-045A-93F9-D477-FD07FBEEE4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7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66E93DE-F99D-A80E-C3A4-1A5D1C96873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2D810-7DBE-6E42-982B-2F24EA649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4332A-A970-F84C-8094-28A979B24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687216"/>
            <a:ext cx="5040188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B975C-9F0D-B74A-A949-8D1239E87E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2024" y="2687216"/>
            <a:ext cx="5043364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6318975-365C-1A40-AFB3-9DAF6BBC053E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514E046-2F9F-6D49-9204-686E082CC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F82D8B9-8797-EE41-B71E-6A21421A47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25594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1005F-F75E-0485-024A-CAF77F300C53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11/06/2025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Slika 4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491CC10-6389-BC09-FCD5-1FEB87C6CF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95EACC-FB6E-53E0-55E8-321D6472DC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121E3739-D481-088E-5570-C353FC25E177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25270D-6D81-E393-C0FD-AE2FE9CDE682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11/06/2025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D09E7B7-583D-BB3A-9529-3F0A105D7F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31F57808-E981-3C5D-BD22-997CEE539C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34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22742FB-D864-20FF-54BA-CF16275ECF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0" name="Slika 9">
            <a:extLst>
              <a:ext uri="{FF2B5EF4-FFF2-40B4-BE49-F238E27FC236}">
                <a16:creationId xmlns:a16="http://schemas.microsoft.com/office/drawing/2014/main" id="{E3325509-1487-4C9C-921A-5BE5F7DB6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A5CA29-BF12-3BB8-E14C-4214AEBF253F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11/06/2025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33E0D587-BEF8-2494-EC2F-6C3E84AE20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66A64F4B-B0B3-D166-4B1E-3672BB9EDD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5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B8F227-7373-1E43-9AE6-DD0D80208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FA4D0-B90C-2B46-AAF8-EDA29B612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59619"/>
            <a:ext cx="10515600" cy="3845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44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6" r:id="rId3"/>
    <p:sldLayoutId id="2147483670" r:id="rId4"/>
    <p:sldLayoutId id="2147483650" r:id="rId5"/>
    <p:sldLayoutId id="2147483652" r:id="rId6"/>
    <p:sldLayoutId id="2147483653" r:id="rId7"/>
    <p:sldLayoutId id="2147483654" r:id="rId8"/>
    <p:sldLayoutId id="2147483674" r:id="rId9"/>
    <p:sldLayoutId id="2147483655" r:id="rId10"/>
    <p:sldLayoutId id="2147483675" r:id="rId11"/>
    <p:sldLayoutId id="2147483656" r:id="rId12"/>
    <p:sldLayoutId id="2147483673" r:id="rId13"/>
    <p:sldLayoutId id="2147483657" r:id="rId14"/>
    <p:sldLayoutId id="2147483671" r:id="rId15"/>
    <p:sldLayoutId id="2147483666" r:id="rId16"/>
    <p:sldLayoutId id="2147483672" r:id="rId17"/>
    <p:sldLayoutId id="2147483668" r:id="rId18"/>
    <p:sldLayoutId id="2147483667" r:id="rId19"/>
    <p:sldLayoutId id="2147483677" r:id="rId20"/>
    <p:sldLayoutId id="2147483669" r:id="rId2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all" baseline="0">
          <a:solidFill>
            <a:schemeClr val="tx2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</p:titleStyle>
    <p:bodyStyle>
      <a:lvl1pPr marL="368300" indent="-352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71525" indent="-27463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960563" indent="-225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7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98.png"/><Relationship Id="rId9" Type="http://schemas.openxmlformats.org/officeDocument/2006/relationships/image" Target="../media/image10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0" Type="http://schemas.openxmlformats.org/officeDocument/2006/relationships/image" Target="../media/image173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gi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BD0C-01E3-3E4E-BFED-FF7788CD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FLASK</a:t>
            </a:r>
            <a:endParaRPr lang="en-US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3816C-9B29-4BD9-737F-9185C002E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Python </a:t>
            </a:r>
            <a:r>
              <a:rPr lang="en-US" dirty="0"/>
              <a:t>W</a:t>
            </a:r>
            <a:r>
              <a:rPr lang="hr-HR" dirty="0" err="1"/>
              <a:t>eb</a:t>
            </a:r>
            <a:r>
              <a:rPr lang="hr-HR" dirty="0"/>
              <a:t> </a:t>
            </a:r>
            <a:r>
              <a:rPr lang="hr-HR" dirty="0" err="1"/>
              <a:t>framework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91424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1FF06-10BD-1CB0-2B4D-19A01D785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A7012-DA9E-6380-2BC9-2289E71B2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4973AA-EC1B-AE71-C70F-6C909956288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https://docs.google.com/document/d/1pyLPfNKUhSgQVNBADxdnVxjIxwGLy_YeHsPr6uATdbM/edit?usp=sharing</a:t>
            </a:r>
          </a:p>
        </p:txBody>
      </p:sp>
    </p:spTree>
    <p:extLst>
      <p:ext uri="{BB962C8B-B14F-4D97-AF65-F5344CB8AC3E}">
        <p14:creationId xmlns:p14="http://schemas.microsoft.com/office/powerpoint/2010/main" val="803574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159D8-9252-1365-3106-D2B0C7937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A565A6-BDE9-3842-51E2-05C69229C380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KONFIGURACIJSKI FAJLOVI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CACA243-019A-3022-A0B2-879B2BFDB07C}"/>
              </a:ext>
            </a:extLst>
          </p:cNvPr>
          <p:cNvSpPr txBox="1">
            <a:spLocks/>
          </p:cNvSpPr>
          <p:nvPr/>
        </p:nvSpPr>
        <p:spPr>
          <a:xfrm>
            <a:off x="1210341" y="1460020"/>
            <a:ext cx="2730499" cy="928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600" dirty="0"/>
              <a:t>.</a:t>
            </a:r>
            <a:r>
              <a:rPr lang="en-US" sz="1600" dirty="0" err="1"/>
              <a:t>flaskenv</a:t>
            </a:r>
            <a:br>
              <a:rPr lang="en-US" sz="1600" dirty="0"/>
            </a:br>
            <a:br>
              <a:rPr lang="en-US" sz="1600" dirty="0"/>
            </a:br>
            <a:r>
              <a:rPr lang="pl-PL" sz="1600" dirty="0"/>
              <a:t>Sadrži varijable za pokretanje Flask aplikacije</a:t>
            </a:r>
            <a:endParaRPr lang="en-US" sz="1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45086-EB31-A784-344B-F78CCFCFA6C5}"/>
              </a:ext>
            </a:extLst>
          </p:cNvPr>
          <p:cNvSpPr txBox="1">
            <a:spLocks/>
          </p:cNvSpPr>
          <p:nvPr/>
        </p:nvSpPr>
        <p:spPr>
          <a:xfrm>
            <a:off x="5724478" y="1388262"/>
            <a:ext cx="2412999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600" dirty="0"/>
              <a:t> requirements.txt</a:t>
            </a:r>
            <a:br>
              <a:rPr lang="en-US" sz="1600" dirty="0"/>
            </a:br>
            <a:br>
              <a:rPr lang="en-US" sz="1600" dirty="0"/>
            </a:br>
            <a:r>
              <a:rPr lang="hr-HR" sz="1600" dirty="0"/>
              <a:t>Sadrži sve potrebne biblioteke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B5701-8E68-35A5-242E-F659C06D3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341" y="2643243"/>
            <a:ext cx="2730499" cy="11263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A2B644-6AAF-9E93-9483-F72F1CA71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790" y="2734365"/>
            <a:ext cx="2981846" cy="13892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AF23F5-8CF2-F2F5-7966-97B71B54F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341" y="3992562"/>
            <a:ext cx="29718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00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20492-FB4D-BE63-488F-C5C25372C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81400E-71A5-DF46-DBDA-93420D98AC9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D62F4CB-C448-A46A-C815-BF32CFF9A601}"/>
              </a:ext>
            </a:extLst>
          </p:cNvPr>
          <p:cNvSpPr txBox="1">
            <a:spLocks/>
          </p:cNvSpPr>
          <p:nvPr/>
        </p:nvSpPr>
        <p:spPr>
          <a:xfrm>
            <a:off x="812800" y="1124301"/>
            <a:ext cx="2730499" cy="928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800" dirty="0"/>
              <a:t>.db.py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 err="1"/>
              <a:t>Prebacujemo</a:t>
            </a:r>
            <a:r>
              <a:rPr lang="en-US" sz="1800" dirty="0"/>
              <a:t> </a:t>
            </a:r>
            <a:r>
              <a:rPr lang="en-US" sz="1800" dirty="0" err="1"/>
              <a:t>podatke</a:t>
            </a:r>
            <a:r>
              <a:rPr lang="en-US" sz="1800" dirty="0"/>
              <a:t> u </a:t>
            </a:r>
            <a:r>
              <a:rPr lang="en-US" sz="1800" dirty="0" err="1"/>
              <a:t>poseban</a:t>
            </a:r>
            <a:r>
              <a:rPr lang="en-US" sz="1800" dirty="0"/>
              <a:t> </a:t>
            </a:r>
            <a:r>
              <a:rPr lang="en-US" sz="1800" dirty="0" err="1"/>
              <a:t>fajl</a:t>
            </a:r>
            <a:endParaRPr lang="en-US" sz="1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9F17A23-6A08-CD92-F376-8DB4F9CC1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268" y="3429000"/>
            <a:ext cx="4501093" cy="155958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AD3586-A669-2D43-BC2D-0DE484F53CA5}"/>
              </a:ext>
            </a:extLst>
          </p:cNvPr>
          <p:cNvSpPr txBox="1">
            <a:spLocks/>
          </p:cNvSpPr>
          <p:nvPr/>
        </p:nvSpPr>
        <p:spPr>
          <a:xfrm>
            <a:off x="6817815" y="1689688"/>
            <a:ext cx="2412999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800" dirty="0" err="1"/>
              <a:t>Updejtujemo</a:t>
            </a:r>
            <a:r>
              <a:rPr lang="en-US" sz="1800" dirty="0"/>
              <a:t> </a:t>
            </a:r>
            <a:r>
              <a:rPr lang="en-US" sz="1800" dirty="0" err="1"/>
              <a:t>pozive</a:t>
            </a:r>
            <a:endParaRPr lang="en-US" sz="1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B3F38B-F7C1-9ADA-BC8F-A6B0F0E4D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175" y="2168171"/>
            <a:ext cx="6912604" cy="7344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466362F-F7F5-34A0-2F8D-A9C0F13F84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21" y="2537708"/>
            <a:ext cx="3185656" cy="255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67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BF7B2-D98F-5342-4F03-B809C5620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A1821A1-58F7-1BDC-921E-8DBE661149F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</a:t>
            </a:r>
            <a:endParaRPr lang="hr-HR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312D4CA-E22D-D518-7990-EB08879E7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194" y="3579037"/>
            <a:ext cx="3823648" cy="21873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0D88322-8B23-A460-1615-573D6B3FC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194" y="1237032"/>
            <a:ext cx="6522635" cy="218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079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35406-7CA9-B807-083B-2BF3F5348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2809D-5FB3-410E-DD17-6925B0413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A59180-F83A-6A05-39D8-CF79D8C32A0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U </a:t>
            </a:r>
            <a:r>
              <a:rPr lang="en-US" dirty="0" err="1"/>
              <a:t>aplikaciji</a:t>
            </a:r>
            <a:r>
              <a:rPr lang="en-US" dirty="0"/>
              <a:t> za </a:t>
            </a:r>
            <a:r>
              <a:rPr lang="en-US" dirty="0" err="1"/>
              <a:t>knjižnicu</a:t>
            </a:r>
            <a:r>
              <a:rPr lang="en-US" dirty="0"/>
              <a:t> </a:t>
            </a:r>
            <a:r>
              <a:rPr lang="en-US" dirty="0" err="1"/>
              <a:t>koristite</a:t>
            </a:r>
            <a:r>
              <a:rPr lang="en-US" dirty="0"/>
              <a:t> UUID id-</a:t>
            </a:r>
            <a:r>
              <a:rPr lang="en-US" dirty="0" err="1"/>
              <a:t>jeve</a:t>
            </a:r>
            <a:r>
              <a:rPr lang="en-US" dirty="0"/>
              <a:t> </a:t>
            </a:r>
            <a:r>
              <a:rPr lang="en-US" dirty="0" err="1"/>
              <a:t>umjesto</a:t>
            </a:r>
            <a:r>
              <a:rPr lang="en-US" dirty="0"/>
              <a:t> </a:t>
            </a:r>
            <a:r>
              <a:rPr lang="en-US" dirty="0" err="1"/>
              <a:t>imena</a:t>
            </a:r>
            <a:r>
              <a:rPr lang="en-US" dirty="0"/>
              <a:t> </a:t>
            </a:r>
            <a:r>
              <a:rPr lang="en-US" dirty="0" err="1"/>
              <a:t>knjižnica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knjiga</a:t>
            </a:r>
            <a:r>
              <a:rPr lang="en-US" dirty="0"/>
              <a:t>, a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podatke</a:t>
            </a:r>
            <a:r>
              <a:rPr lang="en-US" dirty="0"/>
              <a:t> </a:t>
            </a:r>
            <a:r>
              <a:rPr lang="en-US" dirty="0" err="1"/>
              <a:t>premjestite</a:t>
            </a:r>
            <a:r>
              <a:rPr lang="en-US" dirty="0"/>
              <a:t> u </a:t>
            </a:r>
            <a:r>
              <a:rPr lang="en-US" dirty="0" err="1"/>
              <a:t>zaseban</a:t>
            </a:r>
            <a:r>
              <a:rPr lang="en-US" dirty="0"/>
              <a:t> d.py </a:t>
            </a:r>
            <a:r>
              <a:rPr lang="en-US" dirty="0" err="1"/>
              <a:t>fajl</a:t>
            </a:r>
            <a:endParaRPr lang="en-US" dirty="0"/>
          </a:p>
          <a:p>
            <a:r>
              <a:rPr lang="en-US" dirty="0" err="1"/>
              <a:t>Koristite</a:t>
            </a:r>
            <a:r>
              <a:rPr lang="en-US" dirty="0"/>
              <a:t> abort() za </a:t>
            </a:r>
            <a:r>
              <a:rPr lang="en-US" dirty="0" err="1"/>
              <a:t>obradu</a:t>
            </a:r>
            <a:r>
              <a:rPr lang="en-US" dirty="0"/>
              <a:t> HTTP </a:t>
            </a:r>
            <a:r>
              <a:rPr lang="en-US" dirty="0" err="1"/>
              <a:t>grešaka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automatsko</a:t>
            </a:r>
            <a:r>
              <a:rPr lang="en-US" dirty="0"/>
              <a:t> </a:t>
            </a:r>
            <a:r>
              <a:rPr lang="en-US" dirty="0" err="1"/>
              <a:t>generiranje</a:t>
            </a:r>
            <a:r>
              <a:rPr lang="en-US" dirty="0"/>
              <a:t> Swagger </a:t>
            </a:r>
            <a:r>
              <a:rPr lang="en-US" dirty="0" err="1"/>
              <a:t>dokumentacije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177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ABA7F-8D57-6B00-F5DD-8120B23DC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A37CEB-7E86-3467-BF06-50E622CE1B4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UPDATE AND DELETE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0F9FF11-51B4-A181-2697-C8EAF80B833C}"/>
              </a:ext>
            </a:extLst>
          </p:cNvPr>
          <p:cNvSpPr txBox="1">
            <a:spLocks/>
          </p:cNvSpPr>
          <p:nvPr/>
        </p:nvSpPr>
        <p:spPr>
          <a:xfrm>
            <a:off x="397199" y="1317192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Uredimo</a:t>
            </a:r>
            <a:r>
              <a:rPr lang="en-US" sz="1400" dirty="0"/>
              <a:t> </a:t>
            </a:r>
            <a:r>
              <a:rPr lang="en-US" sz="1400" dirty="0" err="1"/>
              <a:t>strukturu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7E69F2-B837-3548-7236-C0162C322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62" y="1663769"/>
            <a:ext cx="973425" cy="106910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9D00DE7-6BB1-ABA4-BA24-A4E75A17410B}"/>
              </a:ext>
            </a:extLst>
          </p:cNvPr>
          <p:cNvGrpSpPr/>
          <p:nvPr/>
        </p:nvGrpSpPr>
        <p:grpSpPr>
          <a:xfrm>
            <a:off x="569562" y="3486119"/>
            <a:ext cx="5814260" cy="1913503"/>
            <a:chOff x="1146995" y="3038168"/>
            <a:chExt cx="3377826" cy="11116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5F448D-E094-C72D-165D-2670425E8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8188" y="3038168"/>
              <a:ext cx="956633" cy="111166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3B2D524-E318-079F-F431-490F13B2C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6995" y="3133289"/>
              <a:ext cx="1914525" cy="921418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B50AEB8-978B-2490-25BB-9CCE75420761}"/>
              </a:ext>
            </a:extLst>
          </p:cNvPr>
          <p:cNvGrpSpPr/>
          <p:nvPr/>
        </p:nvGrpSpPr>
        <p:grpSpPr>
          <a:xfrm>
            <a:off x="6666523" y="3943567"/>
            <a:ext cx="4973728" cy="1497212"/>
            <a:chOff x="6660361" y="4464676"/>
            <a:chExt cx="3377826" cy="101680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B8757F3-FAA9-BAC8-F6B2-BE1836E91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51916" y="4464676"/>
              <a:ext cx="886271" cy="101680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1DB6581-39E9-1DA7-92DE-C9B762E9D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60361" y="4557186"/>
              <a:ext cx="2161560" cy="8675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D8EF1E7-0C79-DC68-EB2F-FC694F08DC56}"/>
              </a:ext>
            </a:extLst>
          </p:cNvPr>
          <p:cNvGrpSpPr/>
          <p:nvPr/>
        </p:nvGrpSpPr>
        <p:grpSpPr>
          <a:xfrm>
            <a:off x="6598674" y="1317192"/>
            <a:ext cx="5041577" cy="2332659"/>
            <a:chOff x="6248400" y="1384422"/>
            <a:chExt cx="3789787" cy="175347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BFDBAD2-815F-C55B-582F-63E7D1835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48400" y="1840523"/>
              <a:ext cx="2027289" cy="85090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97C24E0-8A27-B1A8-DAA1-A091D20D6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49527" y="1384422"/>
              <a:ext cx="1288660" cy="1753475"/>
            </a:xfrm>
            <a:prstGeom prst="rect">
              <a:avLst/>
            </a:prstGeom>
          </p:spPr>
        </p:pic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6F8366-E62A-042D-04B1-DA172A8C9309}"/>
              </a:ext>
            </a:extLst>
          </p:cNvPr>
          <p:cNvSpPr txBox="1">
            <a:spLocks/>
          </p:cNvSpPr>
          <p:nvPr/>
        </p:nvSpPr>
        <p:spPr>
          <a:xfrm>
            <a:off x="397199" y="3223114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UPDATE (PUT)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EE4A228-A0D8-7340-F7CE-CEAA64B1583C}"/>
              </a:ext>
            </a:extLst>
          </p:cNvPr>
          <p:cNvSpPr txBox="1">
            <a:spLocks/>
          </p:cNvSpPr>
          <p:nvPr/>
        </p:nvSpPr>
        <p:spPr>
          <a:xfrm>
            <a:off x="6502400" y="1260335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1011301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C767B-08A7-B4A6-1A37-BED6255F7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587055-B9A6-A2F7-3370-6A8901F2ED0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BLUEPRINTS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49B90D7-1A99-BC35-158E-10B0C188EF3D}"/>
              </a:ext>
            </a:extLst>
          </p:cNvPr>
          <p:cNvSpPr txBox="1">
            <a:spLocks/>
          </p:cNvSpPr>
          <p:nvPr/>
        </p:nvSpPr>
        <p:spPr>
          <a:xfrm>
            <a:off x="990600" y="1237032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Uredimo</a:t>
            </a:r>
            <a:r>
              <a:rPr lang="en-US" sz="1400" dirty="0"/>
              <a:t> </a:t>
            </a:r>
            <a:r>
              <a:rPr lang="en-US" sz="1400" dirty="0" err="1"/>
              <a:t>strukturu</a:t>
            </a:r>
            <a:endParaRPr lang="en-US" sz="1400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44E039A-BE9B-DC0A-0EDC-A0E06E18C00F}"/>
              </a:ext>
            </a:extLst>
          </p:cNvPr>
          <p:cNvSpPr txBox="1">
            <a:spLocks/>
          </p:cNvSpPr>
          <p:nvPr/>
        </p:nvSpPr>
        <p:spPr>
          <a:xfrm>
            <a:off x="1109663" y="2857655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Item.py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754B51-D422-AD0E-AC73-B67E21BA2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662" y="1630230"/>
            <a:ext cx="3324225" cy="1019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19439C-6CE8-5139-AFC0-A472AD90E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209" y="3227550"/>
            <a:ext cx="2878138" cy="23868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5647DD-8BC9-6ABC-8428-9FD4CB68B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8652" y="2469977"/>
            <a:ext cx="4597098" cy="31444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51F6B8-6358-CA8C-7EF9-9AF93EF01D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8652" y="1398328"/>
            <a:ext cx="3324226" cy="89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37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D9962-0842-C2FC-7F95-045189584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AB90817-0E21-0A12-C90B-44099475EA4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BLUEPRINTS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5CE8044-481D-E416-61E7-9F8804D7B641}"/>
              </a:ext>
            </a:extLst>
          </p:cNvPr>
          <p:cNvSpPr txBox="1">
            <a:spLocks/>
          </p:cNvSpPr>
          <p:nvPr/>
        </p:nvSpPr>
        <p:spPr>
          <a:xfrm>
            <a:off x="990600" y="1264621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store.py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438BD5-CAF1-1A4E-3688-20B887850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0" y="1748440"/>
            <a:ext cx="4787900" cy="28994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D21CEF-B118-6815-9565-AA8D6AD26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933" y="1729656"/>
            <a:ext cx="4238625" cy="339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35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FBC1D-E4D0-9079-D377-102A5DE97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DE4432-ACCC-E7D2-5849-5A02BB544F9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BLUEPRINTS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6D5A5D4-7778-BC0E-F52C-CFE0D3F3E8AA}"/>
              </a:ext>
            </a:extLst>
          </p:cNvPr>
          <p:cNvSpPr txBox="1">
            <a:spLocks/>
          </p:cNvSpPr>
          <p:nvPr/>
        </p:nvSpPr>
        <p:spPr>
          <a:xfrm>
            <a:off x="990600" y="1264621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app.py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F197A8-5E26-59FB-2A72-AF92D6651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1724826"/>
            <a:ext cx="5262138" cy="277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3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FC997-CBA9-F464-B9CA-91D971FC3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7F7721-1C17-14CE-47F0-8A8252FB6C7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SWAGGER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CC14F7DB-A6CB-14EF-48AF-BBC7377F6B6C}"/>
              </a:ext>
            </a:extLst>
          </p:cNvPr>
          <p:cNvSpPr txBox="1">
            <a:spLocks/>
          </p:cNvSpPr>
          <p:nvPr/>
        </p:nvSpPr>
        <p:spPr>
          <a:xfrm>
            <a:off x="990600" y="1264621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app.py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045CB-873A-E001-7E63-B812FBFB9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435" y="1758950"/>
            <a:ext cx="1704975" cy="41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9EEE51-2166-06C3-C1F7-B17FC72B1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435" y="2500467"/>
            <a:ext cx="6530195" cy="229205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06ACE3-0F95-54B9-9DD6-4F251A12C93F}"/>
              </a:ext>
            </a:extLst>
          </p:cNvPr>
          <p:cNvSpPr txBox="1">
            <a:spLocks/>
          </p:cNvSpPr>
          <p:nvPr/>
        </p:nvSpPr>
        <p:spPr>
          <a:xfrm>
            <a:off x="1125435" y="4819227"/>
            <a:ext cx="2731087" cy="3169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Testiranje</a:t>
            </a:r>
            <a:r>
              <a:rPr lang="en-US" sz="1400" dirty="0"/>
              <a:t> </a:t>
            </a:r>
            <a:r>
              <a:rPr lang="en-US" sz="1400" dirty="0" err="1"/>
              <a:t>pomocu</a:t>
            </a:r>
            <a:r>
              <a:rPr lang="en-US" sz="1400" dirty="0"/>
              <a:t> </a:t>
            </a:r>
            <a:r>
              <a:rPr lang="en-US" sz="1400" dirty="0" err="1"/>
              <a:t>swaggera</a:t>
            </a:r>
            <a:endParaRPr lang="hr-HR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DCFAB6-E7A4-4070-BED1-578DBF7AE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435" y="5076187"/>
            <a:ext cx="5805377" cy="51719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1FB783-BB9A-953F-823D-62D49362C745}"/>
              </a:ext>
            </a:extLst>
          </p:cNvPr>
          <p:cNvSpPr txBox="1">
            <a:spLocks/>
          </p:cNvSpPr>
          <p:nvPr/>
        </p:nvSpPr>
        <p:spPr>
          <a:xfrm>
            <a:off x="5379782" y="1601968"/>
            <a:ext cx="6727159" cy="1458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Organizacija koda u više fajlova (i foldera) poboljšava održavanje i čitljivost projekta</a:t>
            </a:r>
          </a:p>
          <a:p>
            <a:pPr marL="15875" indent="0">
              <a:buNone/>
            </a:pPr>
            <a:r>
              <a:rPr lang="hr-HR" sz="1400" dirty="0"/>
              <a:t>Korištenje flask-smorest pruža automatsku dokumentaciju putem swagger-ui</a:t>
            </a:r>
          </a:p>
          <a:p>
            <a:pPr marL="15875" indent="0">
              <a:buNone/>
            </a:pPr>
            <a:r>
              <a:rPr lang="hr-HR" sz="1400" dirty="0"/>
              <a:t>Blueprints i MethodViews omogućavaju modularan pristup, što olakšava proširenje i skaliranje</a:t>
            </a:r>
          </a:p>
        </p:txBody>
      </p:sp>
    </p:spTree>
    <p:extLst>
      <p:ext uri="{BB962C8B-B14F-4D97-AF65-F5344CB8AC3E}">
        <p14:creationId xmlns:p14="http://schemas.microsoft.com/office/powerpoint/2010/main" val="2194294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D26FF-D4FF-E27A-CD45-DD9128006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F6997-C2AB-77D2-A4ED-C8E2A7416C1D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- </a:t>
            </a:r>
            <a:r>
              <a:rPr lang="en-US" dirty="0" err="1"/>
              <a:t>osnove</a:t>
            </a:r>
            <a:endParaRPr lang="hr-HR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D32EC0-A401-2168-D46E-8C3F239BF562}"/>
              </a:ext>
            </a:extLst>
          </p:cNvPr>
          <p:cNvSpPr txBox="1">
            <a:spLocks/>
          </p:cNvSpPr>
          <p:nvPr/>
        </p:nvSpPr>
        <p:spPr>
          <a:xfrm>
            <a:off x="924848" y="1751992"/>
            <a:ext cx="3932237" cy="222458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dirty="0"/>
              <a:t>🔹 </a:t>
            </a:r>
            <a:r>
              <a:rPr lang="hr-HR" b="1" dirty="0"/>
              <a:t>Što je </a:t>
            </a:r>
            <a:r>
              <a:rPr lang="hr-HR" b="1" dirty="0" err="1"/>
              <a:t>Flask</a:t>
            </a:r>
            <a:r>
              <a:rPr lang="hr-HR" b="1" dirty="0"/>
              <a:t>?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Lagan, mikro web </a:t>
            </a:r>
            <a:r>
              <a:rPr lang="hr-HR" dirty="0" err="1"/>
              <a:t>framework</a:t>
            </a:r>
            <a:r>
              <a:rPr lang="hr-HR" dirty="0"/>
              <a:t> za Python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Jednostavan za učenje i razvoj manjih aplikacija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Ne forsira korištenje određenih alata ili biblioteka, što ga čini fleksibilnim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C0CF8C-886E-AD0F-D124-AF5FDEBF9AE2}"/>
              </a:ext>
            </a:extLst>
          </p:cNvPr>
          <p:cNvSpPr txBox="1">
            <a:spLocks/>
          </p:cNvSpPr>
          <p:nvPr/>
        </p:nvSpPr>
        <p:spPr>
          <a:xfrm>
            <a:off x="6054598" y="1751992"/>
            <a:ext cx="4833142" cy="35961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hr-HR" b="1" dirty="0"/>
              <a:t>Prednosti:</a:t>
            </a:r>
            <a:r>
              <a:rPr lang="hr-HR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Jednostavan i brz za razvoj manjih aplikacija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Fleksibilan i lako proširiv ekstenzijama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Velika zajednica i obilje primjera online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/>
              <a:t>Mane:</a:t>
            </a:r>
            <a:r>
              <a:rPr lang="hr-HR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Nije najbolji izbor za velike, složene aplikacije bez dodatne arhitekture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Manje "</a:t>
            </a:r>
            <a:r>
              <a:rPr lang="hr-HR" dirty="0" err="1"/>
              <a:t>out-of-the-box</a:t>
            </a:r>
            <a:r>
              <a:rPr lang="hr-HR" dirty="0"/>
              <a:t>" funkcionalnosti u odnosu na veće </a:t>
            </a:r>
            <a:r>
              <a:rPr lang="hr-HR" dirty="0" err="1"/>
              <a:t>frameworke</a:t>
            </a:r>
            <a:r>
              <a:rPr lang="hr-HR" dirty="0"/>
              <a:t> poput </a:t>
            </a:r>
            <a:r>
              <a:rPr lang="hr-HR" dirty="0" err="1"/>
              <a:t>Django</a:t>
            </a:r>
            <a:r>
              <a:rPr lang="hr-HR" dirty="0"/>
              <a:t>-a</a:t>
            </a:r>
          </a:p>
        </p:txBody>
      </p:sp>
    </p:spTree>
    <p:extLst>
      <p:ext uri="{BB962C8B-B14F-4D97-AF65-F5344CB8AC3E}">
        <p14:creationId xmlns:p14="http://schemas.microsoft.com/office/powerpoint/2010/main" val="4089507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E4B6D-9664-0605-EB41-BEFF9A53E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DAF3A-F43D-9DE6-0763-A5A320E9B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4F855D-5B7D-31A4-A8B4-E9EF1B5B4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 -</a:t>
            </a:r>
            <a:r>
              <a:rPr lang="hr-HR" dirty="0"/>
              <a:t>U svojoj aplikaciji za knjižnicu dodajte HTTP metode za brisanje postojeće knjižnice (library) i pojedinačne knjige (book).</a:t>
            </a:r>
            <a:endParaRPr lang="en-US" dirty="0"/>
          </a:p>
          <a:p>
            <a:br>
              <a:rPr lang="en-US" dirty="0"/>
            </a:br>
            <a:r>
              <a:rPr lang="en-US" dirty="0"/>
              <a:t>- </a:t>
            </a:r>
            <a:r>
              <a:rPr lang="hr-HR" dirty="0"/>
              <a:t>Strukturirajte API pomoću flask-smorest blueprinta i MethodView klasa, te automatski generirajte i izložite dokumentaciju u Swaggeru.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C6F2-67D7-8E96-9E2B-546026900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963" y="2340115"/>
            <a:ext cx="6274598" cy="241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7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4EBA4-5133-DD97-FB93-D3BA63C34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8EEDD2-86C4-8FB9-41E5-DED25417991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VALIDACIJA (</a:t>
            </a:r>
            <a:r>
              <a:rPr lang="hr-HR" dirty="0"/>
              <a:t>Marshmallow</a:t>
            </a:r>
            <a:r>
              <a:rPr lang="en-US" dirty="0"/>
              <a:t> SCHEMA)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621AC1E-D52B-9CCA-C2E4-99C438E0F242}"/>
              </a:ext>
            </a:extLst>
          </p:cNvPr>
          <p:cNvSpPr txBox="1">
            <a:spLocks/>
          </p:cNvSpPr>
          <p:nvPr/>
        </p:nvSpPr>
        <p:spPr>
          <a:xfrm>
            <a:off x="1022555" y="1258491"/>
            <a:ext cx="2357284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100" dirty="0"/>
              <a:t>📂 </a:t>
            </a:r>
            <a:r>
              <a:rPr lang="hr-HR" sz="1100" b="1" dirty="0"/>
              <a:t>Kreirajte </a:t>
            </a:r>
            <a:r>
              <a:rPr lang="en-US" sz="1100" b="1" dirty="0"/>
              <a:t>file </a:t>
            </a:r>
            <a:r>
              <a:rPr lang="hr-HR" sz="1100" b="1" dirty="0"/>
              <a:t>schemas.py</a:t>
            </a:r>
            <a:endParaRPr lang="en-US" sz="1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57198D-8232-E966-5355-5FD8E01B1F8C}"/>
              </a:ext>
            </a:extLst>
          </p:cNvPr>
          <p:cNvSpPr txBox="1">
            <a:spLocks/>
          </p:cNvSpPr>
          <p:nvPr/>
        </p:nvSpPr>
        <p:spPr>
          <a:xfrm>
            <a:off x="1201995" y="3440298"/>
            <a:ext cx="10515600" cy="1812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200" dirty="0"/>
              <a:t>Benefiti primjene Marshmallow schema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Jasnoća i konzistentnost: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Definiramo što se očekuje u svakom zahtjevu na jednom mjestu (u schemas.py)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Dokumentacija u Swagger UI sada sadrži primjer vrijednosti (sample value schema)</a:t>
            </a:r>
            <a:r>
              <a:rPr lang="en-US" sz="1200" dirty="0"/>
              <a:t>- </a:t>
            </a:r>
            <a:endParaRPr lang="hr-HR" sz="1200" dirty="0"/>
          </a:p>
          <a:p>
            <a:pPr marL="15875" indent="0">
              <a:buNone/>
            </a:pPr>
            <a:r>
              <a:rPr lang="hr-HR" sz="1200" dirty="0"/>
              <a:t>Automatizirana validacija: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Validacija ulaznih podataka postaje jednostavnija i održivija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Smanjuje se potreba za ručnim provjerama u kodu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00BF1E-89BC-A818-BB11-CE7B60157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596" y="1649846"/>
            <a:ext cx="3793101" cy="165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6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5278A-93EA-D0FB-A1E5-978AA0267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E255D-2CBC-427C-F381-648486BDD50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VALIDACIJA (</a:t>
            </a:r>
            <a:r>
              <a:rPr lang="hr-HR" dirty="0"/>
              <a:t>Marshmallow</a:t>
            </a:r>
            <a:r>
              <a:rPr lang="en-US" dirty="0"/>
              <a:t>)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E2503B2-D7FF-7314-EBF5-323024E52672}"/>
              </a:ext>
            </a:extLst>
          </p:cNvPr>
          <p:cNvSpPr txBox="1">
            <a:spLocks/>
          </p:cNvSpPr>
          <p:nvPr/>
        </p:nvSpPr>
        <p:spPr>
          <a:xfrm>
            <a:off x="990599" y="1264621"/>
            <a:ext cx="3330677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Implementirajte</a:t>
            </a:r>
            <a:r>
              <a:rPr lang="en-US" sz="1400" dirty="0"/>
              <a:t> scheme u item.py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359BE-6B27-6590-B6FD-9E14B9BEA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723" y="1858297"/>
            <a:ext cx="3466139" cy="1320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28394F-1481-BC4C-B5D8-A704EB411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818" y="1858297"/>
            <a:ext cx="3195824" cy="21974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1935A0-5EED-EA1C-BEE7-BC890EA93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723" y="3561283"/>
            <a:ext cx="2079610" cy="162631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6B66EDB-E040-8DC0-BA52-996F8B9FA95E}"/>
              </a:ext>
            </a:extLst>
          </p:cNvPr>
          <p:cNvSpPr txBox="1">
            <a:spLocks/>
          </p:cNvSpPr>
          <p:nvPr/>
        </p:nvSpPr>
        <p:spPr>
          <a:xfrm>
            <a:off x="6307392" y="1264620"/>
            <a:ext cx="3330677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Implementirajte</a:t>
            </a:r>
            <a:r>
              <a:rPr lang="en-US" sz="1400" dirty="0"/>
              <a:t> scheme u store.py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522B84-F27C-39EB-7F6A-2F47D07320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8674" y="4373787"/>
            <a:ext cx="5071730" cy="124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630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BBC40-736E-746C-7120-3D9D01C0C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B991BD-611A-DCA9-A30E-9375F9214ABC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RESPONSES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4ECD2BA7-5A66-2B1E-318F-9B8A5B7AD94F}"/>
              </a:ext>
            </a:extLst>
          </p:cNvPr>
          <p:cNvSpPr txBox="1">
            <a:spLocks/>
          </p:cNvSpPr>
          <p:nvPr/>
        </p:nvSpPr>
        <p:spPr>
          <a:xfrm>
            <a:off x="981739" y="1264621"/>
            <a:ext cx="3330677" cy="1035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100" dirty="0"/>
              <a:t>✔ Filter polja i tipizaciju podataka pri slanju odgovora</a:t>
            </a:r>
            <a:br>
              <a:rPr lang="hr-HR" sz="1100" dirty="0"/>
            </a:br>
            <a:r>
              <a:rPr lang="hr-HR" sz="1100" dirty="0"/>
              <a:t>✔ Jasnije definiranje statusnih kodova za svaki </a:t>
            </a:r>
            <a:r>
              <a:rPr lang="hr-HR" sz="1100" dirty="0" err="1"/>
              <a:t>endpoint</a:t>
            </a:r>
            <a:br>
              <a:rPr lang="hr-HR" sz="1100" dirty="0"/>
            </a:br>
            <a:r>
              <a:rPr lang="hr-HR" sz="1100" dirty="0"/>
              <a:t>✔ Automatsko ažuriranje API dokumentacije u </a:t>
            </a:r>
            <a:r>
              <a:rPr lang="hr-HR" sz="1100" dirty="0" err="1"/>
              <a:t>Swagger</a:t>
            </a:r>
            <a:r>
              <a:rPr lang="hr-HR" sz="1100" dirty="0"/>
              <a:t> UI</a:t>
            </a:r>
            <a:endParaRPr lang="en-US" sz="1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B533B34-751D-2503-C6B7-BAEA87B9E267}"/>
              </a:ext>
            </a:extLst>
          </p:cNvPr>
          <p:cNvSpPr txBox="1">
            <a:spLocks/>
          </p:cNvSpPr>
          <p:nvPr/>
        </p:nvSpPr>
        <p:spPr>
          <a:xfrm>
            <a:off x="5613361" y="1237032"/>
            <a:ext cx="965278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Item.py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680EEE-20FD-2A64-E264-BFB1BE875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369" y="1606927"/>
            <a:ext cx="3267075" cy="704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F831A0-6AE1-7663-1394-326C07AEE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369" y="2466424"/>
            <a:ext cx="4373415" cy="29348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F8C6930-AB46-906D-0DAE-5E5F1176ED44}"/>
              </a:ext>
            </a:extLst>
          </p:cNvPr>
          <p:cNvGrpSpPr/>
          <p:nvPr/>
        </p:nvGrpSpPr>
        <p:grpSpPr>
          <a:xfrm>
            <a:off x="918526" y="2613167"/>
            <a:ext cx="3330677" cy="2528117"/>
            <a:chOff x="440061" y="2979990"/>
            <a:chExt cx="3330677" cy="252811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55A2C9F-621B-F41E-6791-156A78FAD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1045" y="3465000"/>
              <a:ext cx="2893496" cy="3345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0C41872-8D0D-4954-BD9B-62998C02D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1045" y="4029738"/>
              <a:ext cx="2181000" cy="1478369"/>
            </a:xfrm>
            <a:prstGeom prst="rect">
              <a:avLst/>
            </a:prstGeom>
          </p:spPr>
        </p:pic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4BFD728E-60E1-EC6A-DD0A-02A5BBF30235}"/>
                </a:ext>
              </a:extLst>
            </p:cNvPr>
            <p:cNvSpPr txBox="1">
              <a:spLocks/>
            </p:cNvSpPr>
            <p:nvPr/>
          </p:nvSpPr>
          <p:spPr>
            <a:xfrm>
              <a:off x="440061" y="2979990"/>
              <a:ext cx="3330677" cy="3698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68300" indent="-35242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tabLst/>
                <a:defRPr sz="24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771525" indent="-27463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tabLst/>
                <a:defRPr sz="22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1960563" indent="-22542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tabLst/>
                <a:defRPr sz="16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875" indent="0">
                <a:buNone/>
              </a:pPr>
              <a:r>
                <a:rPr lang="en-US" sz="1400" dirty="0"/>
                <a:t>store.py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D6DBF998-A34D-D7B0-D89D-A4D2EF8FF7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8369" y="3283632"/>
            <a:ext cx="3005342" cy="198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447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123B2-951D-8708-2158-C59A7FC88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951AC-2556-EBEE-FE3E-45AB312FD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684780-5337-433B-CFF4-B8026DD6C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 - </a:t>
            </a:r>
            <a:r>
              <a:rPr lang="hr-HR" dirty="0"/>
              <a:t>U aplikaciji knjižnice definirajte sheme za ulazne i izlazne podatke te provodite validaciju na razini requesta i responsea.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195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9D31C-B762-323F-4C36-6A3DD2C3C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A61641D-E512-7207-618D-D6B229FE9C6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8FAEBED-BCD7-9315-4535-3C85EBC76FE5}"/>
              </a:ext>
            </a:extLst>
          </p:cNvPr>
          <p:cNvSpPr txBox="1">
            <a:spLocks/>
          </p:cNvSpPr>
          <p:nvPr/>
        </p:nvSpPr>
        <p:spPr>
          <a:xfrm>
            <a:off x="981739" y="1264620"/>
            <a:ext cx="5233081" cy="42609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800" b="1" dirty="0" err="1"/>
              <a:t>SQLAlchemy</a:t>
            </a:r>
            <a:r>
              <a:rPr lang="hr-HR" sz="1800" b="1" dirty="0"/>
              <a:t>: </a:t>
            </a:r>
            <a:r>
              <a:rPr lang="hr-HR" sz="1800" dirty="0"/>
              <a:t>ORM (</a:t>
            </a:r>
            <a:r>
              <a:rPr lang="hr-HR" sz="1800" dirty="0" err="1"/>
              <a:t>Object</a:t>
            </a:r>
            <a:r>
              <a:rPr lang="hr-HR" sz="1800" dirty="0"/>
              <a:t> </a:t>
            </a:r>
            <a:r>
              <a:rPr lang="hr-HR" sz="1800" dirty="0" err="1"/>
              <a:t>Relational</a:t>
            </a:r>
            <a:r>
              <a:rPr lang="hr-HR" sz="1800" dirty="0"/>
              <a:t> </a:t>
            </a:r>
            <a:r>
              <a:rPr lang="hr-HR" sz="1800" dirty="0" err="1"/>
              <a:t>Mapping</a:t>
            </a:r>
            <a:r>
              <a:rPr lang="hr-HR" sz="1800" dirty="0"/>
              <a:t>) koji pojednostavljuje rad s bazom</a:t>
            </a:r>
          </a:p>
          <a:p>
            <a:pPr marL="15875" indent="0">
              <a:buNone/>
            </a:pPr>
            <a:r>
              <a:rPr lang="hr-HR" sz="1800" b="1" dirty="0" err="1"/>
              <a:t>Flask-SQLAlchemy</a:t>
            </a:r>
            <a:r>
              <a:rPr lang="hr-HR" sz="1800" b="1" dirty="0"/>
              <a:t>: </a:t>
            </a:r>
            <a:r>
              <a:rPr lang="hr-HR" sz="1800" dirty="0" err="1"/>
              <a:t>Flask</a:t>
            </a:r>
            <a:r>
              <a:rPr lang="hr-HR" sz="1800" dirty="0"/>
              <a:t>-ov </a:t>
            </a:r>
            <a:r>
              <a:rPr lang="hr-HR" sz="1800" dirty="0" err="1"/>
              <a:t>extension</a:t>
            </a:r>
            <a:r>
              <a:rPr lang="hr-HR" sz="1800" dirty="0"/>
              <a:t> koji olakšava integraciju </a:t>
            </a:r>
            <a:r>
              <a:rPr lang="hr-HR" sz="1800" dirty="0" err="1"/>
              <a:t>SQLAlchemy</a:t>
            </a:r>
            <a:r>
              <a:rPr lang="hr-HR" sz="1800" dirty="0"/>
              <a:t>-ja u naš API</a:t>
            </a:r>
          </a:p>
          <a:p>
            <a:pPr marL="15875" indent="0">
              <a:buNone/>
            </a:pPr>
            <a:r>
              <a:rPr lang="hr-HR" sz="1800" dirty="0"/>
              <a:t>Prednosti:</a:t>
            </a:r>
          </a:p>
          <a:p>
            <a:pPr marL="15875" indent="0">
              <a:buNone/>
            </a:pPr>
            <a:r>
              <a:rPr lang="en-US" sz="1800" dirty="0"/>
              <a:t>- </a:t>
            </a:r>
            <a:r>
              <a:rPr lang="hr-HR" sz="1800" dirty="0"/>
              <a:t>Podrška za multi-</a:t>
            </a:r>
            <a:r>
              <a:rPr lang="hr-HR" sz="1800" dirty="0" err="1"/>
              <a:t>threading</a:t>
            </a:r>
            <a:endParaRPr lang="hr-HR" sz="1800" dirty="0"/>
          </a:p>
          <a:p>
            <a:pPr marL="15875" indent="0">
              <a:buNone/>
            </a:pPr>
            <a:r>
              <a:rPr lang="en-US" sz="1800" dirty="0"/>
              <a:t>- </a:t>
            </a:r>
            <a:r>
              <a:rPr lang="hr-HR" sz="1800" dirty="0"/>
              <a:t>Automatsko kreiranje tablica i stupaca (bez ručnog pisanja SQL koda)</a:t>
            </a:r>
          </a:p>
          <a:p>
            <a:pPr marL="15875" indent="0">
              <a:buNone/>
            </a:pPr>
            <a:r>
              <a:rPr lang="en-US" sz="1800" dirty="0"/>
              <a:t>- </a:t>
            </a:r>
            <a:r>
              <a:rPr lang="hr-HR" sz="1800" dirty="0"/>
              <a:t>Lakše migracije baze podataka</a:t>
            </a:r>
          </a:p>
          <a:p>
            <a:pPr>
              <a:buFontTx/>
              <a:buChar char="-"/>
            </a:pPr>
            <a:r>
              <a:rPr lang="hr-HR" sz="1800" dirty="0"/>
              <a:t>Čistiji i kraći kod</a:t>
            </a:r>
            <a:endParaRPr lang="en-US" sz="1800" dirty="0"/>
          </a:p>
          <a:p>
            <a:pPr marL="15875" indent="0">
              <a:buNone/>
            </a:pPr>
            <a:r>
              <a:rPr lang="en-US" sz="1800" dirty="0"/>
              <a:t>- </a:t>
            </a:r>
            <a:r>
              <a:rPr lang="en-US" sz="1800" dirty="0" err="1"/>
              <a:t>podrzava</a:t>
            </a:r>
            <a:r>
              <a:rPr lang="en-US" sz="1800" dirty="0"/>
              <a:t> </a:t>
            </a:r>
            <a:r>
              <a:rPr lang="hr-HR" sz="1800" dirty="0"/>
              <a:t>ORM (Object Relational Mapping) koji pojednostavljuje rad s bazom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81591B-8353-C84A-81BB-100314D47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0561" y="1264620"/>
            <a:ext cx="2850301" cy="950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142760-03CC-E72E-885C-6D3ADEFC1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889" y="3163243"/>
            <a:ext cx="5299001" cy="70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24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378E1-6B68-A703-5F1D-1393226C1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A91D0CD-7F86-B50A-9648-17D8151B2FA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EAC6E6-FCAD-1366-73C6-DF46DCFF6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029" y="1312468"/>
            <a:ext cx="26289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0297BB-6802-F589-32D2-034E0496A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251537"/>
            <a:ext cx="3448493" cy="9753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FEBEC2-DA48-02FC-514C-45B5BDCEE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029" y="2741347"/>
            <a:ext cx="4461617" cy="12755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43CB26-E8D2-DBC4-13E2-CC57AF040D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7198" y="2651494"/>
            <a:ext cx="57531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16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2417E-6791-C989-2AC8-124918E77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CB8469-A000-A539-9DDB-E64E37C0178B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B02F65-C024-4A86-2F62-4256A05AC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029" y="1312468"/>
            <a:ext cx="26289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2CB224-447B-D389-C522-B4A6BA382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251537"/>
            <a:ext cx="3448493" cy="9753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95464A-6B31-BEA1-5D1D-4108C3F12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2741480"/>
            <a:ext cx="4296994" cy="343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701737-90B3-4AB1-E0CD-542EAA502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029" y="2651422"/>
            <a:ext cx="4819650" cy="523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A4B1AC-E309-B291-2720-0E482ED45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8094" y="4126319"/>
            <a:ext cx="3867150" cy="838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F4B734-F874-D6CC-E1EA-78F8E1538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3808" y="4126319"/>
            <a:ext cx="2179453" cy="13376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98F4521-6CFE-6B0B-3C39-37C4F050AA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5375" y="3599852"/>
            <a:ext cx="3762375" cy="3905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EFC204-9E9C-F5BA-EA45-960154EE02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74408" y="4126319"/>
            <a:ext cx="3101163" cy="144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50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5C567-269F-DF85-BAE3-C8CA1C74B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29DE5B-2E49-199A-C470-403C692F6C67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5CB27D-B7E6-8E4B-A6DC-6FE35C39D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232" y="1489942"/>
            <a:ext cx="2400300" cy="257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A90F52-7F58-B2C1-45B8-8D09C3F4A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232" y="1833339"/>
            <a:ext cx="1533525" cy="3333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43DB5E-1C7E-37A0-7F4C-38B4E2E59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232" y="2347581"/>
            <a:ext cx="2714625" cy="419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AE9ACC-7052-A1F0-7AF2-858F472F6D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739" y="4506712"/>
            <a:ext cx="1343025" cy="2381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A0E670-F691-E1D7-2D42-D9543643B2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804" y="2814971"/>
            <a:ext cx="5419725" cy="7429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9A9572D-0A6D-CC8B-3E3B-F6E1A9B60D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0804" y="3606211"/>
            <a:ext cx="4029075" cy="8191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274DD17-991E-0EDD-A6BD-F15CCFED2D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4920" y="1485676"/>
            <a:ext cx="2867025" cy="514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9A7307-30E2-ED2B-A5E2-2BCA2E0329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5739" y="5065307"/>
            <a:ext cx="36861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617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A9D13-4E81-3E47-B395-9727A1F7E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59DCAF-09BD-25CF-60D6-03CFDF3B8D45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AE0648-E985-E3EE-13C7-14087CACA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297" y="1569894"/>
            <a:ext cx="3924300" cy="704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4930F4-C02B-C1AF-27FF-3E2A99EF1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1138166"/>
            <a:ext cx="3314700" cy="409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9DBE90-EFDA-E4BA-641C-B8CEC3E1A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2569195"/>
            <a:ext cx="3026839" cy="29490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B9E7D7-1908-F21D-54A6-62A6D10D6C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4701" y="2535452"/>
            <a:ext cx="4783322" cy="301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32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61053-1B36-558D-9BB4-EF03AFF34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7783442-2315-17F9-F903-F71D06A3E42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- INSTALACIJA</a:t>
            </a:r>
            <a:endParaRPr lang="hr-HR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C4047C5-4C85-D4C1-8254-FF08A18CC1BA}"/>
              </a:ext>
            </a:extLst>
          </p:cNvPr>
          <p:cNvSpPr txBox="1">
            <a:spLocks/>
          </p:cNvSpPr>
          <p:nvPr/>
        </p:nvSpPr>
        <p:spPr>
          <a:xfrm>
            <a:off x="958456" y="1210905"/>
            <a:ext cx="2988616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AutoNum type="arabicPeriod"/>
            </a:pPr>
            <a:r>
              <a:rPr lang="hr-HR" sz="1600" dirty="0"/>
              <a:t>Kreiranje virtualnog </a:t>
            </a:r>
            <a:r>
              <a:rPr lang="hr-HR" sz="1600" dirty="0" err="1"/>
              <a:t>okruženj</a:t>
            </a:r>
            <a:r>
              <a:rPr lang="en-US" sz="1600" dirty="0"/>
              <a:t>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8C735F-1836-8375-AD15-5802EC1AF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424" y="2972860"/>
            <a:ext cx="3668153" cy="1066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FA9348-1BE6-E385-AE7C-807272FF4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683" y="4774902"/>
            <a:ext cx="2838450" cy="59055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147631B-2C10-4019-5CDE-C016C02959B4}"/>
              </a:ext>
            </a:extLst>
          </p:cNvPr>
          <p:cNvSpPr txBox="1">
            <a:spLocks/>
          </p:cNvSpPr>
          <p:nvPr/>
        </p:nvSpPr>
        <p:spPr>
          <a:xfrm>
            <a:off x="990600" y="4335761"/>
            <a:ext cx="2988616" cy="438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600" dirty="0"/>
              <a:t>2. </a:t>
            </a:r>
            <a:r>
              <a:rPr lang="en-US" sz="1600" dirty="0" err="1"/>
              <a:t>Instalacija</a:t>
            </a:r>
            <a:r>
              <a:rPr lang="en-US" sz="1600" dirty="0"/>
              <a:t> flask-a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144E1D8-66D8-62AB-3BD3-011C2919A986}"/>
              </a:ext>
            </a:extLst>
          </p:cNvPr>
          <p:cNvSpPr txBox="1">
            <a:spLocks/>
          </p:cNvSpPr>
          <p:nvPr/>
        </p:nvSpPr>
        <p:spPr>
          <a:xfrm>
            <a:off x="6285308" y="1348436"/>
            <a:ext cx="2988616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600" dirty="0"/>
              <a:t>3. </a:t>
            </a:r>
            <a:r>
              <a:rPr kumimoji="0" lang="sr-Latn-RS" altLang="sr-Latn-R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Kreirajte datoteku </a:t>
            </a:r>
            <a:r>
              <a:rPr kumimoji="0" lang="en-US" altLang="sr-Latn-R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app.py I </a:t>
            </a:r>
            <a:r>
              <a:rPr kumimoji="0" lang="en-US" altLang="sr-Latn-R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unesite</a:t>
            </a:r>
            <a:r>
              <a:rPr kumimoji="0" lang="en-US" altLang="sr-Latn-R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sr-Latn-R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kod</a:t>
            </a:r>
            <a:endParaRPr lang="en-US" sz="1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E6F6720-FA1B-AD3B-A9AB-0028BAAD2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4391" y="1978255"/>
            <a:ext cx="2750450" cy="780533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43B82C5-E717-77EF-2660-7687721BD5DA}"/>
              </a:ext>
            </a:extLst>
          </p:cNvPr>
          <p:cNvSpPr txBox="1">
            <a:spLocks/>
          </p:cNvSpPr>
          <p:nvPr/>
        </p:nvSpPr>
        <p:spPr>
          <a:xfrm>
            <a:off x="6315194" y="4049730"/>
            <a:ext cx="2988616" cy="438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600" dirty="0"/>
              <a:t>4. </a:t>
            </a:r>
            <a:r>
              <a:rPr kumimoji="0" lang="en-US" altLang="sr-Latn-R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Pokrenite</a:t>
            </a:r>
            <a:r>
              <a:rPr kumimoji="0" lang="en-US" altLang="sr-Latn-R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sr-Latn-R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aplikaciju</a:t>
            </a:r>
            <a:endParaRPr lang="en-US" sz="16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B460A86-1F05-ECAC-DBCE-3A052F04A6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8306" y="5326456"/>
            <a:ext cx="1209675" cy="3905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BCB8E4-3177-B732-984A-6F19DF6F55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0831" y="1818166"/>
            <a:ext cx="1742565" cy="438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D02959-A0C5-53D7-2BD2-F7920DA095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2276" y="2267184"/>
            <a:ext cx="1800225" cy="409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A38FA5-6FC0-F8AE-F091-0134F54AE0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8930" y="4380292"/>
            <a:ext cx="2220372" cy="78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41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68DB9-8127-430A-9F58-2DF1C5E2C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A850C25-08C3-5576-FAD2-99BB54B1E0EB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01A6A5-7697-AEBE-0089-5EDB5A8D5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059" y="1164153"/>
            <a:ext cx="5429250" cy="1095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904861-2367-0A80-FE02-E418AE70A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059" y="2695354"/>
            <a:ext cx="4254861" cy="24102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DF28E4-A290-ED7B-E017-75B77BE90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3227" y="2695354"/>
            <a:ext cx="3104931" cy="241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56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567BB-25D3-BDA0-7D85-2366BE356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C250B-8375-EDF2-0C97-9F0D75389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1F1B0B-AF56-7A2F-BC23-DC595C70AD7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hr-HR" dirty="0"/>
              <a:t>https://docs.google.com/document/d/1gBhMiKjytks784fLSVb3PlTwy0Ey2Al2MrmrZp2ZcQk/edit?usp=sharing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051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5F82A-B0DE-31F1-A5DB-DA8A4E9DD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E785272-1331-C5F2-96D9-7A6C9057C5A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24DC5FD-CE6E-28FA-659E-F81E94596CF3}"/>
              </a:ext>
            </a:extLst>
          </p:cNvPr>
          <p:cNvSpPr txBox="1">
            <a:spLocks/>
          </p:cNvSpPr>
          <p:nvPr/>
        </p:nvSpPr>
        <p:spPr>
          <a:xfrm>
            <a:off x="544724" y="1162462"/>
            <a:ext cx="5078818" cy="2509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800" b="1" dirty="0" err="1"/>
              <a:t>Many</a:t>
            </a:r>
            <a:r>
              <a:rPr lang="hr-HR" sz="1800" b="1" dirty="0"/>
              <a:t>-to-</a:t>
            </a:r>
            <a:r>
              <a:rPr lang="hr-HR" sz="1800" b="1" dirty="0" err="1"/>
              <a:t>Many</a:t>
            </a:r>
            <a:r>
              <a:rPr lang="hr-HR" sz="1800" b="1" dirty="0"/>
              <a:t> Odnos:</a:t>
            </a:r>
          </a:p>
          <a:p>
            <a:pPr>
              <a:buNone/>
            </a:pPr>
            <a:r>
              <a:rPr lang="en-US" sz="1800" dirty="0"/>
              <a:t>- </a:t>
            </a:r>
            <a:r>
              <a:rPr lang="hr-HR" sz="1800" dirty="0"/>
              <a:t>Svaki </a:t>
            </a:r>
            <a:r>
              <a:rPr lang="hr-HR" sz="1800" dirty="0" err="1"/>
              <a:t>artikal</a:t>
            </a:r>
            <a:r>
              <a:rPr lang="hr-HR" sz="1800" dirty="0"/>
              <a:t> može imati više tagova, a svaki tag može biti primijenjen na više artikala.</a:t>
            </a:r>
          </a:p>
          <a:p>
            <a:pPr>
              <a:buNone/>
            </a:pPr>
            <a:r>
              <a:rPr lang="en-US" sz="1800" dirty="0"/>
              <a:t>- </a:t>
            </a:r>
            <a:r>
              <a:rPr lang="hr-HR" sz="1800" dirty="0"/>
              <a:t>Primjer: Stol može imati tagove </a:t>
            </a:r>
            <a:r>
              <a:rPr lang="hr-HR" sz="1800" dirty="0" err="1"/>
              <a:t>office</a:t>
            </a:r>
            <a:r>
              <a:rPr lang="hr-HR" sz="1800" dirty="0"/>
              <a:t> i </a:t>
            </a:r>
            <a:r>
              <a:rPr lang="hr-HR" sz="1800" dirty="0" err="1"/>
              <a:t>furniture</a:t>
            </a:r>
            <a:r>
              <a:rPr lang="hr-HR" sz="1800" dirty="0"/>
              <a:t>, dok laptop može imati tagove </a:t>
            </a:r>
            <a:r>
              <a:rPr lang="hr-HR" sz="1800" dirty="0" err="1"/>
              <a:t>tech</a:t>
            </a:r>
            <a:r>
              <a:rPr lang="hr-HR" sz="1800" dirty="0"/>
              <a:t> i </a:t>
            </a:r>
            <a:r>
              <a:rPr lang="hr-HR" sz="1800" dirty="0" err="1"/>
              <a:t>office</a:t>
            </a:r>
            <a:r>
              <a:rPr lang="hr-HR" sz="1800" dirty="0"/>
              <a:t>.</a:t>
            </a:r>
          </a:p>
          <a:p>
            <a:pPr>
              <a:buNone/>
            </a:pPr>
            <a:r>
              <a:rPr lang="hr-HR" sz="1800" dirty="0"/>
              <a:t>Store i Tag Odnos:</a:t>
            </a:r>
          </a:p>
          <a:p>
            <a:pPr>
              <a:buNone/>
            </a:pPr>
            <a:r>
              <a:rPr lang="en-US" sz="1800" dirty="0"/>
              <a:t>- </a:t>
            </a:r>
            <a:r>
              <a:rPr lang="hr-HR" sz="1800" dirty="0"/>
              <a:t>Tagovi su specifični za trgovinu. Svaka trgovina može imati svoje tagove, a ti tagovi se potom primjenjuju na artikle unutar te trgovine.</a:t>
            </a:r>
          </a:p>
          <a:p>
            <a:pPr>
              <a:buNone/>
            </a:pPr>
            <a:r>
              <a:rPr lang="en-US" sz="1800" dirty="0"/>
              <a:t>- </a:t>
            </a:r>
            <a:r>
              <a:rPr lang="hr-HR" sz="1800" dirty="0"/>
              <a:t>To rezultira </a:t>
            </a:r>
            <a:r>
              <a:rPr lang="hr-HR" sz="1800" dirty="0" err="1"/>
              <a:t>many</a:t>
            </a:r>
            <a:r>
              <a:rPr lang="hr-HR" sz="1800" dirty="0"/>
              <a:t>-to-one odnosom između trgovine i tagova (jedna trgovina ima više tagova).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8B54B43-59F5-6770-7AC8-12EEC55066E3}"/>
              </a:ext>
            </a:extLst>
          </p:cNvPr>
          <p:cNvSpPr txBox="1">
            <a:spLocks/>
          </p:cNvSpPr>
          <p:nvPr/>
        </p:nvSpPr>
        <p:spPr>
          <a:xfrm>
            <a:off x="6427382" y="1286539"/>
            <a:ext cx="5078818" cy="37532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600" dirty="0"/>
              <a:t>💡 </a:t>
            </a:r>
            <a:r>
              <a:rPr lang="hr-HR" sz="1600" b="1" dirty="0"/>
              <a:t>Što postiže implementacija </a:t>
            </a:r>
            <a:r>
              <a:rPr lang="hr-HR" sz="1600" b="1" dirty="0" err="1"/>
              <a:t>many</a:t>
            </a:r>
            <a:r>
              <a:rPr lang="hr-HR" sz="1600" b="1" dirty="0"/>
              <a:t>-to-</a:t>
            </a:r>
            <a:r>
              <a:rPr lang="hr-HR" sz="1600" b="1" dirty="0" err="1"/>
              <a:t>many</a:t>
            </a:r>
            <a:r>
              <a:rPr lang="hr-HR" sz="1600" b="1" dirty="0"/>
              <a:t> odnosa s tagovima:</a:t>
            </a:r>
            <a:endParaRPr lang="hr-HR" sz="1600" dirty="0"/>
          </a:p>
          <a:p>
            <a:pPr marL="15875" indent="0">
              <a:buNone/>
            </a:pPr>
            <a:r>
              <a:rPr lang="hr-HR" sz="1600" b="1" dirty="0"/>
              <a:t>Fleksibilnost pretraživanja:</a:t>
            </a:r>
            <a:r>
              <a:rPr lang="hr-HR" sz="16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600" dirty="0"/>
              <a:t>Korisnici mogu filtrirati artikle prema tagovima (npr. svi artikli označeni kao </a:t>
            </a:r>
            <a:r>
              <a:rPr lang="hr-HR" sz="1600" i="1" dirty="0" err="1"/>
              <a:t>office</a:t>
            </a:r>
            <a:r>
              <a:rPr lang="hr-HR" sz="1600" dirty="0"/>
              <a:t>).</a:t>
            </a:r>
          </a:p>
          <a:p>
            <a:pPr marL="15875" indent="0">
              <a:buNone/>
            </a:pPr>
            <a:r>
              <a:rPr lang="hr-HR" sz="1600" b="1" dirty="0"/>
              <a:t>Bolje organizirani podaci:</a:t>
            </a:r>
            <a:r>
              <a:rPr lang="hr-HR" sz="16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600" dirty="0"/>
              <a:t>Tagovi se definiraju na razini trgovine, pa su specifični i relevantni samo za tu trgovinu.</a:t>
            </a:r>
          </a:p>
          <a:p>
            <a:pPr marL="15875" indent="0">
              <a:buNone/>
            </a:pPr>
            <a:r>
              <a:rPr lang="hr-HR" sz="1600" b="1" dirty="0"/>
              <a:t>Efikasnost:</a:t>
            </a:r>
            <a:r>
              <a:rPr lang="hr-HR" sz="16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600" dirty="0"/>
              <a:t>Korištenjem ORM-a poput </a:t>
            </a:r>
            <a:r>
              <a:rPr lang="hr-HR" sz="1600" dirty="0" err="1"/>
              <a:t>SQLAlchemy</a:t>
            </a:r>
            <a:r>
              <a:rPr lang="hr-HR" sz="1600" dirty="0"/>
              <a:t>-ja, rješavamo složenost </a:t>
            </a:r>
            <a:r>
              <a:rPr lang="hr-HR" sz="1600" dirty="0" err="1"/>
              <a:t>many</a:t>
            </a:r>
            <a:r>
              <a:rPr lang="hr-HR" sz="1600" dirty="0"/>
              <a:t>-to-</a:t>
            </a:r>
            <a:r>
              <a:rPr lang="hr-HR" sz="1600" dirty="0" err="1"/>
              <a:t>many</a:t>
            </a:r>
            <a:r>
              <a:rPr lang="hr-HR" sz="1600" dirty="0"/>
              <a:t> odnosa kroz pomoćne tablice (</a:t>
            </a:r>
            <a:r>
              <a:rPr lang="hr-HR" sz="1600" dirty="0" err="1"/>
              <a:t>association</a:t>
            </a:r>
            <a:r>
              <a:rPr lang="hr-HR" sz="1600" dirty="0"/>
              <a:t> </a:t>
            </a:r>
            <a:r>
              <a:rPr lang="hr-HR" sz="1600" dirty="0" err="1"/>
              <a:t>tables</a:t>
            </a:r>
            <a:r>
              <a:rPr lang="hr-HR" sz="1600" dirty="0"/>
              <a:t>) bez potrebe za ručnim pisanjem kompleksnih SQL upita.</a:t>
            </a:r>
          </a:p>
        </p:txBody>
      </p:sp>
    </p:spTree>
    <p:extLst>
      <p:ext uri="{BB962C8B-B14F-4D97-AF65-F5344CB8AC3E}">
        <p14:creationId xmlns:p14="http://schemas.microsoft.com/office/powerpoint/2010/main" val="3747601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F3EB9-98B4-39DD-968B-6CA476525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391C37D-D987-57F5-2750-65A08CA1F83D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17D7E-B883-3100-F125-3B6C12E93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21" y="1361160"/>
            <a:ext cx="2853671" cy="1769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352A10-AA1B-C93D-0542-FDC347C54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439" y="1366284"/>
            <a:ext cx="3701570" cy="1764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69E619-7FE7-5CB8-2083-7E8FBBBA1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1889" y="3727075"/>
            <a:ext cx="5136190" cy="16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46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B2DF2-96BD-53D0-86C1-9FF5E4351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947A3D-B652-1B09-EB2B-EB4FA7772B2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B76E22-1026-B5C4-62DC-06596D919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565657"/>
            <a:ext cx="4471174" cy="1527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338474-C822-D07D-2708-5A2FB8F98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382598"/>
            <a:ext cx="4105708" cy="15271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DB7F6A-0668-0ADA-1EA2-BE7D3DEF1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6391" y="1331971"/>
            <a:ext cx="2752725" cy="9334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126908-7BDC-703E-26F8-480DFEFFF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6391" y="2561238"/>
            <a:ext cx="4225003" cy="1642720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C571136-E856-941F-6989-6FAE26B30967}"/>
              </a:ext>
            </a:extLst>
          </p:cNvPr>
          <p:cNvSpPr txBox="1">
            <a:spLocks/>
          </p:cNvSpPr>
          <p:nvPr/>
        </p:nvSpPr>
        <p:spPr>
          <a:xfrm>
            <a:off x="990600" y="1147989"/>
            <a:ext cx="5918790" cy="233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100" b="1" dirty="0"/>
              <a:t>TAG-STORE ODNOS</a:t>
            </a:r>
            <a:endParaRPr lang="hr-HR" sz="1100" dirty="0"/>
          </a:p>
        </p:txBody>
      </p:sp>
    </p:spTree>
    <p:extLst>
      <p:ext uri="{BB962C8B-B14F-4D97-AF65-F5344CB8AC3E}">
        <p14:creationId xmlns:p14="http://schemas.microsoft.com/office/powerpoint/2010/main" val="886735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7E933-F274-E640-A610-ABAEDA3FF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FBDBC6E-F5E0-1A06-1161-CE9114CF64F0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588F9-CC7E-B1DA-4105-29C70436D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388" y="1389376"/>
            <a:ext cx="3784685" cy="29664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012AE1-16DE-7457-455D-E02B5DC70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053" y="4110039"/>
            <a:ext cx="2198946" cy="57202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6586FA7B-D466-5971-3CBC-BA2625A41F5B}"/>
              </a:ext>
            </a:extLst>
          </p:cNvPr>
          <p:cNvGrpSpPr/>
          <p:nvPr/>
        </p:nvGrpSpPr>
        <p:grpSpPr>
          <a:xfrm>
            <a:off x="5906053" y="3051836"/>
            <a:ext cx="2690371" cy="754327"/>
            <a:chOff x="6096000" y="4886793"/>
            <a:chExt cx="2690371" cy="75432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3EA394F-9C35-78C7-3A7E-C9C2617CB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4886793"/>
              <a:ext cx="2690371" cy="17840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1C2CFE1-AD4B-1892-DD42-00E266702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5065200"/>
              <a:ext cx="2690371" cy="575920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35B6C665-BFB4-2C29-9265-C5A73310B1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6053" y="1385887"/>
            <a:ext cx="404812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514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6E4DC-A940-821A-C864-8E0AAACE5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C556B0-23EE-2228-44F2-1FFF9C8B0A0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4EB5FD-63F4-04DE-792B-A244C3681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780" y="1636951"/>
            <a:ext cx="1613160" cy="318955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A39E2A-4409-B2F9-1671-B86136240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791" y="1636951"/>
            <a:ext cx="1554297" cy="31423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BFB6DE-33D0-FB34-7469-F686F8955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538" y="1636951"/>
            <a:ext cx="1582630" cy="35087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1C74DC-646F-2730-9B5A-71042CC537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3394" y="1636950"/>
            <a:ext cx="1524181" cy="350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48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C3685-474B-97FC-3BD2-63D09A373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D32C116-AAB1-03BD-7840-1FD28EBC01E6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2812567-E20A-EE8E-74DC-8F0FD7F52198}"/>
              </a:ext>
            </a:extLst>
          </p:cNvPr>
          <p:cNvSpPr txBox="1">
            <a:spLocks/>
          </p:cNvSpPr>
          <p:nvPr/>
        </p:nvSpPr>
        <p:spPr>
          <a:xfrm>
            <a:off x="990600" y="1147989"/>
            <a:ext cx="5918790" cy="233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100" b="1" dirty="0"/>
              <a:t>TAG-ITEM ODNOS</a:t>
            </a:r>
            <a:endParaRPr lang="hr-HR" sz="11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4A47305-6E4E-4275-11E7-71C9536D6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79" y="1419225"/>
            <a:ext cx="1714500" cy="196215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D9F7864-2499-EBBA-6E77-A13C4563E929}"/>
              </a:ext>
            </a:extLst>
          </p:cNvPr>
          <p:cNvSpPr txBox="1">
            <a:spLocks/>
          </p:cNvSpPr>
          <p:nvPr/>
        </p:nvSpPr>
        <p:spPr>
          <a:xfrm>
            <a:off x="3912781" y="1381906"/>
            <a:ext cx="5078818" cy="1295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200" dirty="0"/>
              <a:t>- In one-to-many relationships, one of the models has a foreign key that links it to another model.</a:t>
            </a:r>
          </a:p>
          <a:p>
            <a:pPr marL="15875" indent="0">
              <a:buNone/>
            </a:pPr>
            <a:r>
              <a:rPr lang="en-US" sz="1200" dirty="0"/>
              <a:t>- However, for a many-to-many relationship, one model can’t have a single value as a foreign key (otherwise it would be a one-to-many). Instead, what we do is construct a secondary table that has, in each row, a tag ID and an item ID.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781CEBC-61DD-75B5-3656-46B93A565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379" y="3732805"/>
            <a:ext cx="3594691" cy="11612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D90315D-2439-C7B9-A8B7-8A72C40EE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044" y="3414050"/>
            <a:ext cx="2323103" cy="70352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24DF251-9465-2453-B334-4507981941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044" y="4180258"/>
            <a:ext cx="3594691" cy="121084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3D9EDA0-76A5-83F1-C522-E1283063A7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7789" y="4180258"/>
            <a:ext cx="3195988" cy="121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73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898BA-CC76-C4DC-D57D-71C04FBBC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76F39F-8191-6B12-2DF5-240461B3EFD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047AA76-212A-B40C-FCA1-D26CAADF3047}"/>
              </a:ext>
            </a:extLst>
          </p:cNvPr>
          <p:cNvSpPr txBox="1">
            <a:spLocks/>
          </p:cNvSpPr>
          <p:nvPr/>
        </p:nvSpPr>
        <p:spPr>
          <a:xfrm>
            <a:off x="990600" y="1147989"/>
            <a:ext cx="5918790" cy="233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100" b="1" dirty="0"/>
              <a:t>TAG-ITEM ODNOS</a:t>
            </a:r>
            <a:endParaRPr lang="hr-HR" sz="11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30B5B77-610C-D6A9-63BE-7E87F2CE6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501902"/>
            <a:ext cx="5534025" cy="10001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6E2F44-002F-E092-C398-D2E60DE26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2681287"/>
            <a:ext cx="5448300" cy="1038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855FB6-9B0C-83E6-6551-932F8EC9B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4035830"/>
            <a:ext cx="3295650" cy="1019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81DF54-9574-18FC-210E-8F15A92A8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2904" y="1444477"/>
            <a:ext cx="3857625" cy="247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8EE0A7-BA50-9144-791B-AB40AB9076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3505" y="1774023"/>
            <a:ext cx="2155991" cy="20433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62B17E-B305-2C56-9410-A151504752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3505" y="3899309"/>
            <a:ext cx="3235511" cy="181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40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32D78-2A0E-3F1A-18CE-3B15FC414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689EB7-B3CB-E9D0-37B4-8442B24987F7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2E45AD-C670-9E50-5328-88258A1C5F05}"/>
              </a:ext>
            </a:extLst>
          </p:cNvPr>
          <p:cNvSpPr txBox="1">
            <a:spLocks/>
          </p:cNvSpPr>
          <p:nvPr/>
        </p:nvSpPr>
        <p:spPr>
          <a:xfrm>
            <a:off x="990600" y="1147989"/>
            <a:ext cx="5918790" cy="233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100" b="1" dirty="0"/>
              <a:t>TAG-ITEM ODNOS</a:t>
            </a:r>
            <a:endParaRPr lang="hr-HR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E7FD1-C418-184E-5E4F-2FD144247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582" y="1717159"/>
            <a:ext cx="1465505" cy="35140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97C2CB-9090-28FA-4A21-DE89D8A42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651" y="1717159"/>
            <a:ext cx="3679862" cy="30435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476463-6BA7-B072-7C99-D915FB2CBD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218" y="1717159"/>
            <a:ext cx="1752010" cy="314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28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4E574-422C-510D-7D24-0D5D13923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9F98B0-6735-A85F-D076-2548E82C461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PRVI ENDPOINT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5084B89-EC15-B346-1651-B4D17A217723}"/>
              </a:ext>
            </a:extLst>
          </p:cNvPr>
          <p:cNvSpPr txBox="1">
            <a:spLocks/>
          </p:cNvSpPr>
          <p:nvPr/>
        </p:nvSpPr>
        <p:spPr>
          <a:xfrm>
            <a:off x="1021629" y="1310934"/>
            <a:ext cx="8262365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👉 U većini REST API-ja koristimo bazu podataka, ali za sada ćemo podatke spremiti u Python listi.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AA4604-823D-8E37-9797-284138D02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167" y="4746912"/>
            <a:ext cx="1514475" cy="37147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DB8CEDC-42CA-5A51-39E4-40DA7AFF289B}"/>
              </a:ext>
            </a:extLst>
          </p:cNvPr>
          <p:cNvSpPr txBox="1">
            <a:spLocks/>
          </p:cNvSpPr>
          <p:nvPr/>
        </p:nvSpPr>
        <p:spPr>
          <a:xfrm>
            <a:off x="1076564" y="4375438"/>
            <a:ext cx="1113744" cy="2975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Testiranje</a:t>
            </a:r>
            <a:endParaRPr 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63B384-26BF-40EC-2FBB-8EC695653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564" y="1652039"/>
            <a:ext cx="4935833" cy="19936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8E65383-DEAE-95FC-5550-65D7E84F3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564" y="3658878"/>
            <a:ext cx="4710141" cy="65584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8CF2A17-BE9E-0B74-4140-43CD0FCAFC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1492" y="4704049"/>
            <a:ext cx="59340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36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562B2-EBAA-1DF4-38D6-B0C88D424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46C9F-3C97-B5E3-5B24-498D0EC1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7191C4-22CF-AEC8-1436-74FFA8271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hr-HR" dirty="0"/>
              <a:t>https://docs.google.com/document/d/1rpAmHKFT_2c7lPXx_on71DjGvaWMnXBMSnFSpxiXU7s/edit?usp=sharing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1507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1000F-E8D5-7DDA-37A2-B2F8DF0C0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84E406-AAA3-E3D8-62D0-D9D759AF7A5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2175FC2-67C1-C280-131B-0FB5EB559288}"/>
              </a:ext>
            </a:extLst>
          </p:cNvPr>
          <p:cNvSpPr txBox="1">
            <a:spLocks/>
          </p:cNvSpPr>
          <p:nvPr/>
        </p:nvSpPr>
        <p:spPr>
          <a:xfrm>
            <a:off x="1010093" y="1220936"/>
            <a:ext cx="3151202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2000" b="1" dirty="0"/>
              <a:t>What is a JWT?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9A2BA7-272C-2B23-6149-827C249CE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998" y="1769613"/>
            <a:ext cx="6519443" cy="33187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855E49-1E00-C369-BF66-B11167CB2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61" y="1542396"/>
            <a:ext cx="3835676" cy="416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303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1D9BB-EED7-E3AF-3EC4-BB63A591C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A53ED8-5518-B6BB-91F5-57605A094E4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JWT TOKEN</a:t>
            </a:r>
            <a:endParaRPr lang="hr-H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C607296-C1B7-6F4C-F4DD-2D51E7B79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495" y="383056"/>
            <a:ext cx="4936057" cy="536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4928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A45EB-75BD-B446-27BB-50ED90860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FE2C464-6DE2-12AF-487C-7A8FB10ED24D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0893EB2-B9FC-9A26-E938-5C7E9BD2B56C}"/>
              </a:ext>
            </a:extLst>
          </p:cNvPr>
          <p:cNvSpPr txBox="1">
            <a:spLocks/>
          </p:cNvSpPr>
          <p:nvPr/>
        </p:nvSpPr>
        <p:spPr>
          <a:xfrm>
            <a:off x="1169581" y="1514959"/>
            <a:ext cx="8803577" cy="22434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2000" dirty="0"/>
              <a:t>🔄 </a:t>
            </a:r>
            <a:r>
              <a:rPr lang="hr-HR" sz="2000" b="1" dirty="0"/>
              <a:t>Token </a:t>
            </a:r>
            <a:r>
              <a:rPr lang="hr-HR" sz="2000" b="1" dirty="0" err="1"/>
              <a:t>refresh</a:t>
            </a:r>
            <a:r>
              <a:rPr lang="hr-HR" sz="2000" b="1" dirty="0"/>
              <a:t> i sigurnost:</a:t>
            </a:r>
            <a:endParaRPr lang="hr-HR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2000" b="1" dirty="0"/>
              <a:t>Rok trajanja:</a:t>
            </a:r>
            <a:r>
              <a:rPr lang="hr-HR" sz="20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2000" dirty="0"/>
              <a:t>Access tokeni ne traju vječno – kraći rok trajanja povećava sigurnost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2000" b="1" dirty="0"/>
              <a:t>Token </a:t>
            </a:r>
            <a:r>
              <a:rPr lang="hr-HR" sz="2000" b="1" dirty="0" err="1"/>
              <a:t>refreshing</a:t>
            </a:r>
            <a:r>
              <a:rPr lang="hr-HR" sz="2000" b="1" dirty="0"/>
              <a:t>:</a:t>
            </a:r>
            <a:r>
              <a:rPr lang="hr-HR" sz="20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2000" dirty="0"/>
              <a:t>Mehanizam kojim se osvježava token kako bi se spriječio neautorizirani pristup na javnim uređajima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2000" dirty="0"/>
              <a:t>Primjer: Ako korisnik pokušava izbrisati račun s "starim" tokenom, API traži ponovno </a:t>
            </a:r>
            <a:r>
              <a:rPr lang="hr-HR" sz="2000" dirty="0" err="1"/>
              <a:t>autentikaciju</a:t>
            </a:r>
            <a:endParaRPr lang="hr-HR" sz="2000" dirty="0"/>
          </a:p>
        </p:txBody>
      </p:sp>
    </p:spTree>
    <p:extLst>
      <p:ext uri="{BB962C8B-B14F-4D97-AF65-F5344CB8AC3E}">
        <p14:creationId xmlns:p14="http://schemas.microsoft.com/office/powerpoint/2010/main" val="23562899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59FE3-5BD5-FAD8-AD25-5A93D08CC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8C8052-A87E-7AC7-09BB-32449C75788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3BD11E-D878-B448-1F8A-A8CD42F8F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391" y="1237032"/>
            <a:ext cx="1866900" cy="1162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2F0B67-BE78-4910-3073-B6AE73C61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391" y="2411547"/>
            <a:ext cx="4486275" cy="1343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297D36-DABC-CCDC-5FBC-37B5A3A2C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391" y="3885757"/>
            <a:ext cx="3124200" cy="723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E8D1593-B2FB-65F8-DA9E-D4089EB467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5214" y="4804808"/>
            <a:ext cx="5172075" cy="438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1244FC-BAF8-D207-990A-8688A59868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1195" y="3537004"/>
            <a:ext cx="1771650" cy="1047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C0BD16-77BE-91FA-2C71-8DD7B4425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7289" y="1448703"/>
            <a:ext cx="2566213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782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2F6FB-6DD4-C8EB-C291-3F1F58DF5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B258D0-2732-AE60-D5BE-7A402F1B635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7EF5E-9901-8F5E-1882-209F4710C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122" y="1946422"/>
            <a:ext cx="5229225" cy="1514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DF1CD1-BEB1-9CCA-DC24-C9570408E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122" y="1470172"/>
            <a:ext cx="3676650" cy="476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1631A5-CB6A-F9CB-EF6F-ED6725BFB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122" y="4166301"/>
            <a:ext cx="3810000" cy="428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E08ACF-C0D9-2FD9-BD86-E6FAD979A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4122" y="4594926"/>
            <a:ext cx="2647950" cy="2857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A31D98A-2D70-CD14-9902-C7517AFA5A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6960" y="1720314"/>
            <a:ext cx="4693480" cy="5538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9D670E-4CAE-18A8-ABCB-A62CA008A4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6960" y="1463139"/>
            <a:ext cx="3657600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064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BC2C4-EF76-D788-85E7-054890E67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7B5374A-FF26-ACB5-AB1D-4DA344348BB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FACAA8-B05D-CB66-909E-7FDFD5E22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08" y="1387881"/>
            <a:ext cx="2933700" cy="1285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DF35EE-2E38-D5FD-C0BF-544088DEB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508" y="2824605"/>
            <a:ext cx="3638550" cy="933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CAAC10-7AF0-FA6E-0A64-8C821466C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74" y="4203311"/>
            <a:ext cx="3121763" cy="123227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51D4E45-6943-8D7F-7A4D-9CB0BC171DD7}"/>
              </a:ext>
            </a:extLst>
          </p:cNvPr>
          <p:cNvGrpSpPr/>
          <p:nvPr/>
        </p:nvGrpSpPr>
        <p:grpSpPr>
          <a:xfrm>
            <a:off x="6739935" y="1437664"/>
            <a:ext cx="3619500" cy="633413"/>
            <a:chOff x="5979707" y="3034819"/>
            <a:chExt cx="3619500" cy="63341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40475BB-A0AB-5448-0E3A-BF13B4328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79707" y="3344382"/>
              <a:ext cx="3619500" cy="32385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DA558F3-1FD1-C1E1-54D9-B57649150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79707" y="3034819"/>
              <a:ext cx="1104900" cy="333375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8A756D03-505B-8650-5AC9-D7482D707D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1908" y="4203311"/>
            <a:ext cx="1950300" cy="13013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4ABA473-A35B-8821-5220-B51EE1083A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9935" y="2051526"/>
            <a:ext cx="2857500" cy="2190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86E0B27-5DFB-8E7E-4A3A-DEDC633429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1597" y="2551088"/>
            <a:ext cx="2286475" cy="27284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EC7BE8B-12AE-BB7A-F761-0DF75DC45F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03684" y="2551088"/>
            <a:ext cx="1319439" cy="272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941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2D3C2-B67A-EF45-621F-13605CA4D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2E7E91-BAB0-3B14-18FE-CA7366D1F8F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37AF286-F5D3-E6B2-0977-E66951DBEF0F}"/>
              </a:ext>
            </a:extLst>
          </p:cNvPr>
          <p:cNvSpPr txBox="1">
            <a:spLocks/>
          </p:cNvSpPr>
          <p:nvPr/>
        </p:nvSpPr>
        <p:spPr>
          <a:xfrm>
            <a:off x="1015410" y="1354668"/>
            <a:ext cx="1743740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/>
              <a:t>Access Token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0DFCDD-107F-FB17-A311-5BC5AF77828F}"/>
              </a:ext>
            </a:extLst>
          </p:cNvPr>
          <p:cNvGrpSpPr/>
          <p:nvPr/>
        </p:nvGrpSpPr>
        <p:grpSpPr>
          <a:xfrm>
            <a:off x="1137572" y="1799285"/>
            <a:ext cx="2854953" cy="637393"/>
            <a:chOff x="1079093" y="1791935"/>
            <a:chExt cx="2854953" cy="63739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852E86A-DD55-C1EA-3347-946B45992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9093" y="2062854"/>
              <a:ext cx="2854953" cy="36647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BDB1B35-2122-74E6-79F4-D965DB2F3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9093" y="1791935"/>
              <a:ext cx="593872" cy="326047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A42EA01-9CF0-1963-D914-002B47D73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572" y="2737852"/>
            <a:ext cx="4030847" cy="14412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635A4B1-114F-48F2-72C0-6B8576D3D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9040" y="1674299"/>
            <a:ext cx="2457235" cy="174240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4E6926C-E91F-CF4F-F971-F3CCB6F420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9040" y="3693444"/>
            <a:ext cx="3821404" cy="176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345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AA5E1-EC38-57CB-9598-3EC15CC61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065FFB-165E-59A0-BFF5-8C40E31ADA2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2ED936A-D020-9A63-789F-42DCF58F35EF}"/>
              </a:ext>
            </a:extLst>
          </p:cNvPr>
          <p:cNvSpPr txBox="1">
            <a:spLocks/>
          </p:cNvSpPr>
          <p:nvPr/>
        </p:nvSpPr>
        <p:spPr>
          <a:xfrm>
            <a:off x="1015409" y="1354668"/>
            <a:ext cx="1977655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 err="1"/>
              <a:t>Zastita</a:t>
            </a:r>
            <a:r>
              <a:rPr lang="en-US" sz="1400" b="1" dirty="0"/>
              <a:t> URL </a:t>
            </a:r>
            <a:r>
              <a:rPr lang="en-US" sz="1400" b="1" dirty="0" err="1"/>
              <a:t>poziva</a:t>
            </a:r>
            <a:endParaRPr lang="en-US" sz="1400" b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4E3E4EB-9D10-79BA-ECEA-F80DD0627E41}"/>
              </a:ext>
            </a:extLst>
          </p:cNvPr>
          <p:cNvGrpSpPr/>
          <p:nvPr/>
        </p:nvGrpSpPr>
        <p:grpSpPr>
          <a:xfrm>
            <a:off x="1100913" y="1923441"/>
            <a:ext cx="4000500" cy="609600"/>
            <a:chOff x="1100913" y="1923441"/>
            <a:chExt cx="4000500" cy="6096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435B31E-7465-37EB-F223-AC2B852D2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0913" y="2266341"/>
              <a:ext cx="4000500" cy="266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AF8A0A-AED2-36AB-B442-3E55C808B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0913" y="1923441"/>
              <a:ext cx="1409700" cy="342900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B4C01E4-B2BD-563F-52A6-8DB49FFB5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913" y="3187959"/>
            <a:ext cx="2062938" cy="21464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2F7C47-CF23-88E5-3EB4-00D1067AA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9479" y="3136602"/>
            <a:ext cx="3549502" cy="2200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F06FFE-A765-2997-08BB-3593EAF09A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4232" y="1521154"/>
            <a:ext cx="3353103" cy="388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566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AA4B0-1276-D76A-3E0F-A3E977297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E3E03E-890D-0CE5-A8CF-BBA3CE07E947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6953AA1-07D3-9F5A-BFE1-62AF4AF76BAB}"/>
              </a:ext>
            </a:extLst>
          </p:cNvPr>
          <p:cNvSpPr txBox="1">
            <a:spLocks/>
          </p:cNvSpPr>
          <p:nvPr/>
        </p:nvSpPr>
        <p:spPr>
          <a:xfrm>
            <a:off x="1015409" y="1354668"/>
            <a:ext cx="1977655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 err="1"/>
              <a:t>Odjava</a:t>
            </a:r>
            <a:endParaRPr lang="en-US" sz="1400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700D1D8-D907-AECE-FB2D-7CC2FA45E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451" y="1894539"/>
            <a:ext cx="3492571" cy="102461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D5D12A5-4CE4-66F2-96F2-37B7417F80EB}"/>
              </a:ext>
            </a:extLst>
          </p:cNvPr>
          <p:cNvGrpSpPr/>
          <p:nvPr/>
        </p:nvGrpSpPr>
        <p:grpSpPr>
          <a:xfrm>
            <a:off x="1140451" y="3318648"/>
            <a:ext cx="3175591" cy="782734"/>
            <a:chOff x="1140451" y="3443315"/>
            <a:chExt cx="3175591" cy="78273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F71C827-5C8F-49F4-75D0-AAA272EA3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0451" y="3443315"/>
              <a:ext cx="2505075" cy="2667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503CD12-5E0E-0E15-587C-12E4A1F26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0451" y="3710015"/>
              <a:ext cx="3175591" cy="516034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B8D94D8E-5D4F-87FD-F0B5-0C4AD8482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645" y="4316373"/>
            <a:ext cx="4512082" cy="126882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0B38093-79BC-270D-E663-F52AEB67E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4402" y="1894539"/>
            <a:ext cx="3108694" cy="10122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772383E-71E5-F455-58F5-99640703B5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3171919"/>
            <a:ext cx="2378653" cy="248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44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05087-E03D-F3CD-DF8D-1084AB41A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39321A4-3385-D421-7A25-D7A436D8D3D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JSON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EEF3E55-6835-0E79-9573-799DA3F905A5}"/>
              </a:ext>
            </a:extLst>
          </p:cNvPr>
          <p:cNvSpPr txBox="1">
            <a:spLocks/>
          </p:cNvSpPr>
          <p:nvPr/>
        </p:nvSpPr>
        <p:spPr>
          <a:xfrm>
            <a:off x="1021629" y="1193977"/>
            <a:ext cx="6665711" cy="1193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dirty="0"/>
              <a:t>📜 </a:t>
            </a:r>
            <a:r>
              <a:rPr lang="hr-HR" sz="1100" b="1" dirty="0"/>
              <a:t>Što je JSON?</a:t>
            </a:r>
            <a:endParaRPr lang="hr-HR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100" b="1" dirty="0"/>
              <a:t>JSON</a:t>
            </a:r>
            <a:r>
              <a:rPr lang="hr-HR" sz="1100" dirty="0"/>
              <a:t> je skraćenica za JavaScript </a:t>
            </a:r>
            <a:r>
              <a:rPr lang="hr-HR" sz="1100" dirty="0" err="1"/>
              <a:t>Object</a:t>
            </a:r>
            <a:r>
              <a:rPr lang="hr-HR" sz="1100" dirty="0"/>
              <a:t> </a:t>
            </a:r>
            <a:r>
              <a:rPr lang="hr-HR" sz="1100" dirty="0" err="1"/>
              <a:t>Notation</a:t>
            </a:r>
            <a:r>
              <a:rPr lang="hr-HR" sz="1100" dirty="0"/>
              <a:t> – to je dugačak niz podataka u obliku teksta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Sadržaj mora slijediti točno određeni format kako bi klijent mogao razumjeti podatke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U osnovi, JSON je tekstualna reprezentacija podataka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9B7CD55-0A1C-A66C-45B2-569AC5EBC507}"/>
              </a:ext>
            </a:extLst>
          </p:cNvPr>
          <p:cNvSpPr txBox="1">
            <a:spLocks/>
          </p:cNvSpPr>
          <p:nvPr/>
        </p:nvSpPr>
        <p:spPr>
          <a:xfrm>
            <a:off x="990600" y="2399827"/>
            <a:ext cx="6610776" cy="3264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dirty="0"/>
              <a:t>🔑 </a:t>
            </a:r>
            <a:r>
              <a:rPr lang="hr-HR" sz="1100" b="1" dirty="0"/>
              <a:t>Struktura JSON-a</a:t>
            </a:r>
            <a:endParaRPr lang="hr-HR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JSON sadrži </a:t>
            </a:r>
            <a:r>
              <a:rPr lang="hr-HR" sz="1100" b="1" dirty="0"/>
              <a:t>ključeve</a:t>
            </a:r>
            <a:r>
              <a:rPr lang="hr-HR" sz="1100" dirty="0"/>
              <a:t> i </a:t>
            </a:r>
            <a:r>
              <a:rPr lang="hr-HR" sz="1100" b="1" dirty="0"/>
              <a:t>vrijednosti</a:t>
            </a:r>
            <a:r>
              <a:rPr lang="hr-HR" sz="1100" dirty="0"/>
              <a:t> (slično Python </a:t>
            </a:r>
            <a:r>
              <a:rPr lang="hr-HR" sz="1100" dirty="0" err="1"/>
              <a:t>dictionary</a:t>
            </a:r>
            <a:r>
              <a:rPr lang="hr-HR" sz="1100" dirty="0"/>
              <a:t>-ju)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Ključevi su </a:t>
            </a:r>
            <a:r>
              <a:rPr lang="hr-HR" sz="1100" dirty="0" err="1"/>
              <a:t>stringovi</a:t>
            </a:r>
            <a:endParaRPr lang="hr-HR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Vrijednosti mogu biti: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 err="1"/>
              <a:t>Stringovi</a:t>
            </a:r>
            <a:r>
              <a:rPr lang="hr-HR" sz="1100" dirty="0"/>
              <a:t> (npr. "</a:t>
            </a:r>
            <a:r>
              <a:rPr lang="hr-HR" sz="1100" dirty="0" err="1"/>
              <a:t>example</a:t>
            </a:r>
            <a:r>
              <a:rPr lang="hr-HR" sz="1100" dirty="0"/>
              <a:t>")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/>
              <a:t>Brojevi (cijeli ili decimalni)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 err="1"/>
              <a:t>Booleans</a:t>
            </a:r>
            <a:r>
              <a:rPr lang="hr-HR" sz="1100" dirty="0"/>
              <a:t> (</a:t>
            </a:r>
            <a:r>
              <a:rPr lang="hr-HR" sz="1100" dirty="0" err="1"/>
              <a:t>true</a:t>
            </a:r>
            <a:r>
              <a:rPr lang="hr-HR" sz="1100" dirty="0"/>
              <a:t>, </a:t>
            </a:r>
            <a:r>
              <a:rPr lang="hr-HR" sz="1100" dirty="0" err="1"/>
              <a:t>false</a:t>
            </a:r>
            <a:r>
              <a:rPr lang="hr-HR" sz="1100" dirty="0"/>
              <a:t> – u JSON-u su pisani malim slovom)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/>
              <a:t>Liste (</a:t>
            </a:r>
            <a:r>
              <a:rPr lang="hr-HR" sz="1100" dirty="0" err="1"/>
              <a:t>arrays</a:t>
            </a:r>
            <a:r>
              <a:rPr lang="hr-HR" sz="1100" dirty="0"/>
              <a:t>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/>
              <a:t>Objekti (</a:t>
            </a:r>
            <a:r>
              <a:rPr lang="hr-HR" sz="1100" dirty="0" err="1"/>
              <a:t>nested</a:t>
            </a:r>
            <a:r>
              <a:rPr lang="hr-HR" sz="1100" dirty="0"/>
              <a:t> </a:t>
            </a:r>
            <a:r>
              <a:rPr lang="hr-HR" sz="1100" dirty="0" err="1"/>
              <a:t>dictionaries</a:t>
            </a:r>
            <a:r>
              <a:rPr lang="hr-HR" sz="11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Elementi se međusobno odvajaju zarezima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Redoslijed ključeva nije bitan – nije nužno da "</a:t>
            </a:r>
            <a:r>
              <a:rPr lang="hr-HR" sz="1100" dirty="0" err="1"/>
              <a:t>name</a:t>
            </a:r>
            <a:r>
              <a:rPr lang="hr-HR" sz="1100" dirty="0"/>
              <a:t>" i "age" budu istim redoslijedom</a:t>
            </a:r>
          </a:p>
          <a:p>
            <a:pPr marL="15875" indent="0">
              <a:buNone/>
            </a:pPr>
            <a:endParaRPr lang="en-US"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3CEA6B-F4B5-F714-9195-F05A2338E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720" y="810044"/>
            <a:ext cx="2143125" cy="2676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8F2B46-5E47-17D1-B6D4-AEB3B8297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8815" y="4363021"/>
            <a:ext cx="4038933" cy="31585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CD3A7FB-BBFC-3900-992C-10B92FFBE47A}"/>
              </a:ext>
            </a:extLst>
          </p:cNvPr>
          <p:cNvSpPr txBox="1">
            <a:spLocks/>
          </p:cNvSpPr>
          <p:nvPr/>
        </p:nvSpPr>
        <p:spPr>
          <a:xfrm>
            <a:off x="9233509" y="4004901"/>
            <a:ext cx="1175765" cy="271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100" dirty="0"/>
              <a:t>Non-Prettified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1219C68-7FF8-2F8A-7C35-5D410D807D7A}"/>
              </a:ext>
            </a:extLst>
          </p:cNvPr>
          <p:cNvSpPr txBox="1">
            <a:spLocks/>
          </p:cNvSpPr>
          <p:nvPr/>
        </p:nvSpPr>
        <p:spPr>
          <a:xfrm>
            <a:off x="9348695" y="415091"/>
            <a:ext cx="1175765" cy="271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100" dirty="0"/>
              <a:t>Prettified</a:t>
            </a:r>
          </a:p>
        </p:txBody>
      </p:sp>
    </p:spTree>
    <p:extLst>
      <p:ext uri="{BB962C8B-B14F-4D97-AF65-F5344CB8AC3E}">
        <p14:creationId xmlns:p14="http://schemas.microsoft.com/office/powerpoint/2010/main" val="9647953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9207D-55EA-CAB7-D93B-5BCA79DDF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B619FEF-A455-60F1-8155-9891991FC0CD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D701368-E96E-F9CC-857A-BC7B97CF1107}"/>
              </a:ext>
            </a:extLst>
          </p:cNvPr>
          <p:cNvSpPr txBox="1">
            <a:spLocks/>
          </p:cNvSpPr>
          <p:nvPr/>
        </p:nvSpPr>
        <p:spPr>
          <a:xfrm>
            <a:off x="1015409" y="1354668"/>
            <a:ext cx="1977655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/>
              <a:t>Refresh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C9426EA-04B3-CC42-0F0D-E9DFFFE67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451" y="1894539"/>
            <a:ext cx="3492571" cy="102461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769F451-5257-C0F1-F427-26EB31D1286C}"/>
              </a:ext>
            </a:extLst>
          </p:cNvPr>
          <p:cNvGrpSpPr/>
          <p:nvPr/>
        </p:nvGrpSpPr>
        <p:grpSpPr>
          <a:xfrm>
            <a:off x="1140451" y="3318648"/>
            <a:ext cx="3175591" cy="782734"/>
            <a:chOff x="1140451" y="3443315"/>
            <a:chExt cx="3175591" cy="78273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22653B5-8EAD-B396-CD23-6FEF1C2B3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0451" y="3443315"/>
              <a:ext cx="2505075" cy="2667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C95D6C8-11A8-A3D0-805B-DC1FE342D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0451" y="3710015"/>
              <a:ext cx="3175591" cy="516034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CFEC936A-7609-703F-6ADA-F38ACBF88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645" y="4316373"/>
            <a:ext cx="4512082" cy="126882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3AB89F4-589A-9648-C567-25FB8308C0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4402" y="1894539"/>
            <a:ext cx="3108694" cy="10122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2C82865-C276-D916-1DE5-FF788DC587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3171919"/>
            <a:ext cx="2378653" cy="248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8246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CD9C8-F30A-59DF-AA22-696B3921C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539FD-4107-86A0-38EF-0E7C04DB97F2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REFRESH TOKEN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914CA-CF56-FEB8-86E6-51E3745486BE}"/>
              </a:ext>
            </a:extLst>
          </p:cNvPr>
          <p:cNvSpPr txBox="1">
            <a:spLocks/>
          </p:cNvSpPr>
          <p:nvPr/>
        </p:nvSpPr>
        <p:spPr>
          <a:xfrm>
            <a:off x="1029616" y="1694232"/>
            <a:ext cx="9721702" cy="4311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2000" b="1" dirty="0"/>
              <a:t>Zašto je potreban "</a:t>
            </a:r>
            <a:r>
              <a:rPr lang="hr-HR" sz="2000" b="1" dirty="0" err="1"/>
              <a:t>refresh</a:t>
            </a:r>
            <a:r>
              <a:rPr lang="hr-HR" sz="2000" b="1" dirty="0"/>
              <a:t>" token?</a:t>
            </a:r>
          </a:p>
          <a:p>
            <a:pPr>
              <a:buNone/>
            </a:pPr>
            <a:r>
              <a:rPr lang="hr-HR" sz="2000" b="1" dirty="0"/>
              <a:t>Rok trajanja tokena:</a:t>
            </a:r>
            <a:endParaRPr lang="en-US" sz="2000" b="1" dirty="0"/>
          </a:p>
          <a:p>
            <a:pPr>
              <a:buNone/>
            </a:pPr>
            <a:endParaRPr lang="hr-HR" sz="2000" b="1" dirty="0"/>
          </a:p>
          <a:p>
            <a:pPr>
              <a:buNone/>
            </a:pPr>
            <a:r>
              <a:rPr lang="hr-HR" sz="2000" b="1" dirty="0"/>
              <a:t>Access token (JWT) obično ima kraći rok trajanja iz sigurnosnih razloga.</a:t>
            </a:r>
          </a:p>
          <a:p>
            <a:pPr>
              <a:buNone/>
            </a:pPr>
            <a:r>
              <a:rPr lang="hr-HR" sz="2000" b="1" dirty="0"/>
              <a:t>Kad istekne, korisnik bi se inače morao ponovo prijaviti (ponovo unijeti username i password).</a:t>
            </a:r>
          </a:p>
        </p:txBody>
      </p:sp>
    </p:spTree>
    <p:extLst>
      <p:ext uri="{BB962C8B-B14F-4D97-AF65-F5344CB8AC3E}">
        <p14:creationId xmlns:p14="http://schemas.microsoft.com/office/powerpoint/2010/main" val="13871586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F5931-F184-CC4A-CA29-785B650BF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B99601F-B319-7634-231E-3DA586333F50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REFRESH TOKEN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9EC1C-5D81-B5D2-4B71-178B5941174E}"/>
              </a:ext>
            </a:extLst>
          </p:cNvPr>
          <p:cNvSpPr txBox="1">
            <a:spLocks/>
          </p:cNvSpPr>
          <p:nvPr/>
        </p:nvSpPr>
        <p:spPr>
          <a:xfrm>
            <a:off x="922419" y="1237032"/>
            <a:ext cx="9721702" cy="4311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2000" b="1" dirty="0"/>
              <a:t>Omogućava dobivanje novog (ne-svježeg) access tokena bez ponovnog unosa korisničkih podataka.</a:t>
            </a:r>
          </a:p>
          <a:p>
            <a:pPr>
              <a:buNone/>
            </a:pPr>
            <a:r>
              <a:rPr lang="hr-HR" sz="2000" b="1" dirty="0"/>
              <a:t>Povećava praktičnost za korisnike – ne moraju se konstantno ponovo logirati.</a:t>
            </a:r>
          </a:p>
          <a:p>
            <a:pPr>
              <a:buNone/>
            </a:pPr>
            <a:r>
              <a:rPr lang="hr-HR" sz="2000" b="1" dirty="0"/>
              <a:t>"</a:t>
            </a:r>
            <a:r>
              <a:rPr lang="hr-HR" sz="2000" b="1" dirty="0" err="1"/>
              <a:t>Fresh</a:t>
            </a:r>
            <a:r>
              <a:rPr lang="hr-HR" sz="2000" b="1" dirty="0"/>
              <a:t>" vs. "</a:t>
            </a:r>
            <a:r>
              <a:rPr lang="hr-HR" sz="2000" b="1" dirty="0" err="1"/>
              <a:t>non-fresh</a:t>
            </a:r>
            <a:r>
              <a:rPr lang="hr-HR" sz="2000" b="1" dirty="0"/>
              <a:t>" token:</a:t>
            </a:r>
          </a:p>
          <a:p>
            <a:pPr>
              <a:buNone/>
            </a:pPr>
            <a:endParaRPr lang="hr-HR" sz="2000" b="1" dirty="0"/>
          </a:p>
          <a:p>
            <a:pPr>
              <a:buNone/>
            </a:pPr>
            <a:r>
              <a:rPr lang="hr-HR" sz="2000" b="1" dirty="0" err="1"/>
              <a:t>Fresh</a:t>
            </a:r>
            <a:r>
              <a:rPr lang="hr-HR" sz="2000" b="1" dirty="0"/>
              <a:t> token (svjež) dobijemo pri prijavi (login) – zahtijeva unošenje korisničkog imena i lozinke.</a:t>
            </a:r>
          </a:p>
          <a:p>
            <a:pPr>
              <a:buNone/>
            </a:pPr>
            <a:r>
              <a:rPr lang="hr-HR" sz="2000" b="1" dirty="0" err="1"/>
              <a:t>Non-fresh</a:t>
            </a:r>
            <a:r>
              <a:rPr lang="hr-HR" sz="2000" b="1" dirty="0"/>
              <a:t> token (ne-svjež) dobijemo kroz /</a:t>
            </a:r>
            <a:r>
              <a:rPr lang="hr-HR" sz="2000" b="1" dirty="0" err="1"/>
              <a:t>refresh</a:t>
            </a:r>
            <a:r>
              <a:rPr lang="hr-HR" sz="2000" b="1" dirty="0"/>
              <a:t> </a:t>
            </a:r>
            <a:r>
              <a:rPr lang="hr-HR" sz="2000" b="1" dirty="0" err="1"/>
              <a:t>endpoint</a:t>
            </a:r>
            <a:r>
              <a:rPr lang="hr-HR" sz="2000" b="1" dirty="0"/>
              <a:t> pomoću </a:t>
            </a:r>
            <a:r>
              <a:rPr lang="hr-HR" sz="2000" b="1" dirty="0" err="1"/>
              <a:t>refresh</a:t>
            </a:r>
            <a:r>
              <a:rPr lang="hr-HR" sz="2000" b="1" dirty="0"/>
              <a:t> tokena, bez potrebe za ponovnim loginom.</a:t>
            </a:r>
          </a:p>
          <a:p>
            <a:pPr>
              <a:buNone/>
            </a:pPr>
            <a:r>
              <a:rPr lang="hr-HR" sz="2000" b="1" dirty="0"/>
              <a:t>Za neke kritične radnje (npr. brisanje računa) možete zahtijevati svjež token radi sigurnosti. Za ostale (npr. pregled </a:t>
            </a:r>
            <a:r>
              <a:rPr lang="hr-HR" sz="2000" b="1" dirty="0" err="1"/>
              <a:t>feeda</a:t>
            </a:r>
            <a:r>
              <a:rPr lang="hr-HR" sz="2000" b="1" dirty="0"/>
              <a:t>) dovoljan je ne-svjež token.</a:t>
            </a:r>
            <a:endParaRPr lang="hr-HR" sz="2000" dirty="0"/>
          </a:p>
        </p:txBody>
      </p:sp>
    </p:spTree>
    <p:extLst>
      <p:ext uri="{BB962C8B-B14F-4D97-AF65-F5344CB8AC3E}">
        <p14:creationId xmlns:p14="http://schemas.microsoft.com/office/powerpoint/2010/main" val="28295874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AFD5B-9489-AC92-12B3-3DA8716A9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1508E63-43F9-106F-AF4C-8E460452F5E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99BA24D-42BE-B84C-D3C4-10F87A614988}"/>
              </a:ext>
            </a:extLst>
          </p:cNvPr>
          <p:cNvSpPr txBox="1">
            <a:spLocks/>
          </p:cNvSpPr>
          <p:nvPr/>
        </p:nvSpPr>
        <p:spPr>
          <a:xfrm>
            <a:off x="1015409" y="1354668"/>
            <a:ext cx="1977655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/>
              <a:t>Refresh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EAFCB5C-6CA5-4D8B-3C20-C9E04B38F760}"/>
              </a:ext>
            </a:extLst>
          </p:cNvPr>
          <p:cNvGrpSpPr/>
          <p:nvPr/>
        </p:nvGrpSpPr>
        <p:grpSpPr>
          <a:xfrm>
            <a:off x="1130926" y="1818516"/>
            <a:ext cx="3724275" cy="1685925"/>
            <a:chOff x="1130926" y="1818516"/>
            <a:chExt cx="3724275" cy="16859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2235860-132D-EDC0-A2E8-8371B1FE0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0926" y="2189991"/>
              <a:ext cx="3724275" cy="131445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9D96244-6204-AD98-50D1-517F64AD6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0926" y="1818516"/>
              <a:ext cx="1533525" cy="37147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C865D24-2357-A5CD-EDE2-1A899D0F9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9150" y="1514483"/>
            <a:ext cx="3986213" cy="11287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7EC147-47BC-144C-821C-E53116A80C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9150" y="3122239"/>
            <a:ext cx="2257425" cy="3619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E3B26B6-5CF8-440A-C3A0-B9B9350D33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9150" y="3786769"/>
            <a:ext cx="3294542" cy="17082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754573-E678-3A7F-E8D7-7FB9AF405C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0926" y="3775160"/>
            <a:ext cx="4181807" cy="171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402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4704A-DB6E-7794-B640-0F36C6DB2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3E784D-FB3B-F4EA-6D4A-66F81FC8621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CORS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D082E0-463F-1E5E-72E5-EE1A017CA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261" y="1968461"/>
            <a:ext cx="1866900" cy="390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767B31-C738-202C-FF67-78FCCC778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261" y="2655482"/>
            <a:ext cx="520065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520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72620-A92B-AF15-0CA7-52873EC8F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A17DA9-31C3-3B35-86D7-20D67DE73346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REACT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C22EB7-9058-E2CD-6C8C-D1980A382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828" y="1103425"/>
            <a:ext cx="7659274" cy="436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355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61471-2FE9-7DA5-6266-E5607BC94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72F7B0D-E756-EFD9-6B13-1589B88B2D7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REACT</a:t>
            </a:r>
            <a:endParaRPr lang="hr-H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528146-DF39-576C-243D-512A73D68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525" y="1149903"/>
            <a:ext cx="5720506" cy="45581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55F7ED-5B8A-2D48-5262-FA80086A9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5918" y="1100712"/>
            <a:ext cx="4451540" cy="460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9724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3D231-4AA9-CB71-7CF1-DFAF87DDE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96E03-0C60-ECDC-7D24-6096183B1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AEF43B-E81A-A063-782D-F09D827FA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 - </a:t>
            </a:r>
            <a:r>
              <a:rPr lang="en-US" dirty="0" err="1"/>
              <a:t>Spojite</a:t>
            </a:r>
            <a:r>
              <a:rPr lang="en-US" dirty="0"/>
              <a:t> vas Api za </a:t>
            </a:r>
            <a:r>
              <a:rPr lang="en-US" dirty="0" err="1"/>
              <a:t>ducan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React </a:t>
            </a:r>
            <a:r>
              <a:rPr lang="en-US" dirty="0" err="1"/>
              <a:t>aplikacijom</a:t>
            </a:r>
            <a:r>
              <a:rPr lang="en-US" dirty="0"/>
              <a:t>. </a:t>
            </a:r>
            <a:r>
              <a:rPr lang="en-US" dirty="0" err="1"/>
              <a:t>Sretno</a:t>
            </a:r>
            <a:r>
              <a:rPr lang="en-US" dirty="0"/>
              <a:t>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F037E1-F878-E2E6-2CED-89B541FA8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028" y="1194944"/>
            <a:ext cx="274320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798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3E04A-D009-6640-BC8B-1ED726014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ve with a hole in the middle of a forest&#10;&#10;AI-generated content may be incorrect.">
            <a:extLst>
              <a:ext uri="{FF2B5EF4-FFF2-40B4-BE49-F238E27FC236}">
                <a16:creationId xmlns:a16="http://schemas.microsoft.com/office/drawing/2014/main" id="{7DA0135C-574D-43CF-7E4E-3E267B219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124" y="203779"/>
            <a:ext cx="7539039" cy="542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258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C9A49-AE0C-3B4D-F76C-D7BEE8618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6477730-0B0B-0F2C-8F52-815A41D2911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POSTMAN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C0674-AEB3-3CC5-0989-1ED14A6546DE}"/>
              </a:ext>
            </a:extLst>
          </p:cNvPr>
          <p:cNvSpPr txBox="1">
            <a:spLocks/>
          </p:cNvSpPr>
          <p:nvPr/>
        </p:nvSpPr>
        <p:spPr>
          <a:xfrm>
            <a:off x="1124836" y="2049847"/>
            <a:ext cx="8262365" cy="1961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200" dirty="0"/>
              <a:t>🧪 </a:t>
            </a:r>
            <a:r>
              <a:rPr lang="hr-HR" sz="1200" b="1" dirty="0"/>
              <a:t>Važnost testiranja</a:t>
            </a:r>
            <a:endParaRPr lang="hr-HR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200" dirty="0"/>
              <a:t>Redovito testiranje API-ja je ključno za osiguranje ispravnog rada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200" dirty="0"/>
              <a:t>Testiranje pomaže da provjerite da odgovori odgovaraju očekivanjima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200" dirty="0"/>
              <a:t>Dva pristupa testiranju: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200" dirty="0"/>
              <a:t>Automatizirani testovi (ne obrađujemo ih u ovom tečaju)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200" dirty="0"/>
              <a:t>Ručno (</a:t>
            </a:r>
            <a:r>
              <a:rPr lang="hr-HR" sz="1200" dirty="0" err="1"/>
              <a:t>exploratory</a:t>
            </a:r>
            <a:r>
              <a:rPr lang="hr-HR" sz="1200" dirty="0"/>
              <a:t>) testiranje – prvo ručno, a zatim eventualno automatizirati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9CB5FF9-B982-7953-63CD-049DBE5DD632}"/>
              </a:ext>
            </a:extLst>
          </p:cNvPr>
          <p:cNvSpPr txBox="1">
            <a:spLocks/>
          </p:cNvSpPr>
          <p:nvPr/>
        </p:nvSpPr>
        <p:spPr>
          <a:xfrm>
            <a:off x="1174029" y="1318276"/>
            <a:ext cx="8262365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👉</a:t>
            </a:r>
            <a:r>
              <a:rPr lang="en-US" sz="1400" dirty="0" err="1"/>
              <a:t>Instalirajte</a:t>
            </a:r>
            <a:r>
              <a:rPr lang="en-US" sz="1400" dirty="0"/>
              <a:t> </a:t>
            </a:r>
            <a:r>
              <a:rPr lang="en-US" sz="1400" dirty="0" err="1"/>
              <a:t>Insomia</a:t>
            </a:r>
            <a:r>
              <a:rPr lang="en-US" sz="1400" dirty="0"/>
              <a:t> program za API </a:t>
            </a:r>
            <a:r>
              <a:rPr lang="en-US" sz="1400" dirty="0" err="1"/>
              <a:t>okruzenje</a:t>
            </a:r>
            <a:r>
              <a:rPr lang="en-US" sz="1400" dirty="0"/>
              <a:t> </a:t>
            </a:r>
            <a:r>
              <a:rPr lang="en-US" sz="1400" dirty="0" err="1"/>
              <a:t>na</a:t>
            </a:r>
            <a:r>
              <a:rPr lang="en-US" sz="1400" dirty="0"/>
              <a:t> </a:t>
            </a:r>
            <a:r>
              <a:rPr lang="en-US" sz="1400" dirty="0" err="1"/>
              <a:t>vasem</a:t>
            </a:r>
            <a:r>
              <a:rPr lang="en-US" sz="1400" dirty="0"/>
              <a:t> </a:t>
            </a:r>
            <a:r>
              <a:rPr lang="en-US" sz="1400" dirty="0" err="1"/>
              <a:t>lokalnom</a:t>
            </a:r>
            <a:r>
              <a:rPr lang="en-US" sz="1400" dirty="0"/>
              <a:t> </a:t>
            </a:r>
            <a:r>
              <a:rPr lang="en-US" sz="1400" dirty="0" err="1"/>
              <a:t>racunalu</a:t>
            </a:r>
            <a:r>
              <a:rPr lang="en-US" sz="1400" dirty="0"/>
              <a:t> https://www.postman.com/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8C437-D133-E7C2-6FDF-41A1B9C59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226" y="4562431"/>
            <a:ext cx="1943100" cy="523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6D1A6D-A810-5584-85C6-3CF5A576A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373" y="4115912"/>
            <a:ext cx="1859253" cy="157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18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CCA77-81D4-9D87-AF91-6E2B7C8E7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18603B-27D8-4D76-E541-60A1B49A2E8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DODAVANJE (CREATE)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B5005-D133-BF3E-BAEF-990E97E6B5C5}"/>
              </a:ext>
            </a:extLst>
          </p:cNvPr>
          <p:cNvSpPr txBox="1">
            <a:spLocks/>
          </p:cNvSpPr>
          <p:nvPr/>
        </p:nvSpPr>
        <p:spPr>
          <a:xfrm>
            <a:off x="1099915" y="4011554"/>
            <a:ext cx="5855438" cy="1961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050" b="1" dirty="0"/>
              <a:t>Rješavanje grešaka:</a:t>
            </a:r>
            <a:r>
              <a:rPr lang="hr-HR" sz="1050" dirty="0"/>
              <a:t> </a:t>
            </a: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050" dirty="0"/>
              <a:t>Greška 405 (metoda nije dopuštena) javlja se kada </a:t>
            </a:r>
            <a:r>
              <a:rPr lang="hr-HR" sz="1050" dirty="0" err="1"/>
              <a:t>endpoint</a:t>
            </a:r>
            <a:r>
              <a:rPr lang="hr-HR" sz="1050" dirty="0"/>
              <a:t> ne podržava POST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050" dirty="0"/>
              <a:t>Greška 500 (</a:t>
            </a:r>
            <a:r>
              <a:rPr lang="hr-HR" sz="1050" dirty="0" err="1"/>
              <a:t>internal</a:t>
            </a:r>
            <a:r>
              <a:rPr lang="hr-HR" sz="1050" dirty="0"/>
              <a:t> server </a:t>
            </a:r>
            <a:r>
              <a:rPr lang="hr-HR" sz="1050" dirty="0" err="1"/>
              <a:t>error</a:t>
            </a:r>
            <a:r>
              <a:rPr lang="hr-HR" sz="1050" dirty="0"/>
              <a:t>) se pojavljuje ako funkcija ne vraća valjani odgovor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050" dirty="0"/>
              <a:t>Nakon implementacije, </a:t>
            </a:r>
            <a:r>
              <a:rPr lang="hr-HR" sz="1050" dirty="0" err="1"/>
              <a:t>endpoint</a:t>
            </a:r>
            <a:r>
              <a:rPr lang="hr-HR" sz="1050" dirty="0"/>
              <a:t> vraća status 201 (</a:t>
            </a:r>
            <a:r>
              <a:rPr lang="hr-HR" sz="1050" dirty="0" err="1"/>
              <a:t>Created</a:t>
            </a:r>
            <a:r>
              <a:rPr lang="hr-HR" sz="1050" dirty="0"/>
              <a:t>) uz novi objekt trgovine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54BAC-0C16-E2A7-8208-32A6AF7EF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915" y="1279057"/>
            <a:ext cx="2124075" cy="352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4FB29A-1560-1C50-49AC-507DDAD7F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915" y="1771939"/>
            <a:ext cx="2838450" cy="361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281A9E-9244-A9A3-F096-322B83506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915" y="2188622"/>
            <a:ext cx="4168121" cy="13796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8ABCDA-FF84-9143-CADD-5C99A47EA0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915" y="3622997"/>
            <a:ext cx="4403725" cy="361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063411-67BC-A1B7-12DC-0BDC931166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3637" y="964573"/>
            <a:ext cx="2947763" cy="1659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7F9886-CBD4-265E-DED6-C11DB6F8BD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3637" y="2713011"/>
            <a:ext cx="3114565" cy="270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84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63401-4725-579C-1607-3C39652D6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C10DB2-D897-072F-D61F-61E1AE14B97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DODAVANJE ARTIKALA DINAMICKI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8D9B7-89FC-4CE4-A934-93D026FD474D}"/>
              </a:ext>
            </a:extLst>
          </p:cNvPr>
          <p:cNvSpPr txBox="1">
            <a:spLocks/>
          </p:cNvSpPr>
          <p:nvPr/>
        </p:nvSpPr>
        <p:spPr>
          <a:xfrm>
            <a:off x="990600" y="1374680"/>
            <a:ext cx="5855438" cy="1961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✔ Kako primiti podatke od klijenta (</a:t>
            </a:r>
            <a:r>
              <a:rPr lang="hr-HR" sz="1400" dirty="0" err="1"/>
              <a:t>store</a:t>
            </a:r>
            <a:r>
              <a:rPr lang="hr-HR" sz="1400" dirty="0"/>
              <a:t> ime iz URL-a i </a:t>
            </a:r>
            <a:r>
              <a:rPr lang="hr-HR" sz="1400" dirty="0" err="1"/>
              <a:t>item</a:t>
            </a:r>
            <a:r>
              <a:rPr lang="hr-HR" sz="1400" dirty="0"/>
              <a:t> podatke iz JSON-a)</a:t>
            </a:r>
            <a:br>
              <a:rPr lang="hr-HR" sz="1400" dirty="0"/>
            </a:br>
            <a:r>
              <a:rPr lang="hr-HR" sz="1400" dirty="0"/>
              <a:t>✔ Kako pretraživati listu trgovina i dodati novi artikl u odgovarajuću trgovinu</a:t>
            </a:r>
            <a:br>
              <a:rPr lang="hr-HR" sz="1400" dirty="0"/>
            </a:br>
            <a:r>
              <a:rPr lang="hr-HR" sz="1400" dirty="0"/>
              <a:t>✔ Kako rukovati greškama (npr. ako trgovina ne postoji)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C40683-FFBF-901B-0D5C-9FE6DB6D0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215" y="2735309"/>
            <a:ext cx="4633580" cy="2421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DDC65E-92F2-26C9-8F91-4FAA87021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953" y="3711357"/>
            <a:ext cx="4270191" cy="12534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372E04D-9797-FF8A-D031-1F3696290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886" y="3079212"/>
            <a:ext cx="3352800" cy="5143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C547F19-825C-0261-A581-CC2A7D6BCD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0899" y="3336387"/>
            <a:ext cx="5911079" cy="135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03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823D7-2446-A056-178F-E2FEE8A7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D7C318-74D8-6EDC-BD9E-DF4E3818FC5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DODAVANJE (CREATE)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AC4CF5-E4D6-B258-41B9-CE8399B33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08" y="2513835"/>
            <a:ext cx="6059322" cy="977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765BCD-0139-A966-28C4-8DDA3E399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05" y="3519254"/>
            <a:ext cx="6168529" cy="977526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CFB7DD9-5131-8539-A430-F9E434015736}"/>
              </a:ext>
            </a:extLst>
          </p:cNvPr>
          <p:cNvSpPr txBox="1">
            <a:spLocks/>
          </p:cNvSpPr>
          <p:nvPr/>
        </p:nvSpPr>
        <p:spPr>
          <a:xfrm>
            <a:off x="521130" y="1404933"/>
            <a:ext cx="5855438" cy="1961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✔ Kako dohvatiti podatke o specifičnoj trgovini</a:t>
            </a:r>
            <a:br>
              <a:rPr lang="hr-HR" sz="1400" dirty="0"/>
            </a:br>
            <a:r>
              <a:rPr lang="hr-HR" sz="1400" dirty="0"/>
              <a:t>✔ Kako dohvatiti samo artikle iz specifične trgovine</a:t>
            </a:r>
            <a:br>
              <a:rPr lang="hr-HR" sz="1400" dirty="0"/>
            </a:br>
            <a:r>
              <a:rPr lang="hr-HR" sz="1400" dirty="0"/>
              <a:t>✔ Zašto je preporučljivo vraćati </a:t>
            </a:r>
            <a:r>
              <a:rPr lang="hr-HR" sz="1400" dirty="0" err="1"/>
              <a:t>dictionary</a:t>
            </a:r>
            <a:r>
              <a:rPr lang="hr-HR" sz="1400" dirty="0"/>
              <a:t> umjesto liste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049D4C5-810B-DEF1-7F22-9ED36EBCA883}"/>
              </a:ext>
            </a:extLst>
          </p:cNvPr>
          <p:cNvSpPr txBox="1">
            <a:spLocks/>
          </p:cNvSpPr>
          <p:nvPr/>
        </p:nvSpPr>
        <p:spPr>
          <a:xfrm>
            <a:off x="6578009" y="1404933"/>
            <a:ext cx="5505893" cy="16147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dirty="0"/>
              <a:t>Zašto vraćati </a:t>
            </a:r>
            <a:r>
              <a:rPr lang="hr-HR" sz="1100" dirty="0" err="1"/>
              <a:t>dictionary</a:t>
            </a:r>
            <a:r>
              <a:rPr lang="hr-HR" sz="1100" dirty="0"/>
              <a:t> umjesto liste?</a:t>
            </a:r>
          </a:p>
          <a:p>
            <a:pPr>
              <a:buNone/>
            </a:pPr>
            <a:r>
              <a:rPr lang="hr-HR" sz="1100" dirty="0"/>
              <a:t>Fleksibilnost:</a:t>
            </a:r>
            <a:br>
              <a:rPr lang="hr-HR" sz="1100" dirty="0"/>
            </a:br>
            <a:r>
              <a:rPr lang="hr-HR" sz="1100" dirty="0"/>
              <a:t>Vraćanjem </a:t>
            </a:r>
            <a:r>
              <a:rPr lang="hr-HR" sz="1100" dirty="0" err="1"/>
              <a:t>dictionary</a:t>
            </a:r>
            <a:r>
              <a:rPr lang="hr-HR" sz="1100" dirty="0"/>
              <a:t>-ja (npr. {'</a:t>
            </a:r>
            <a:r>
              <a:rPr lang="hr-HR" sz="1100" dirty="0" err="1"/>
              <a:t>items</a:t>
            </a:r>
            <a:r>
              <a:rPr lang="hr-HR" sz="1100" dirty="0"/>
              <a:t>': [...]}) lako možete proširiti odgovor dodavanjem dodatnih podataka (npr. poruka, tagova, statusa) bez potrebe za promjenom formata koji klijent očekuje</a:t>
            </a:r>
          </a:p>
          <a:p>
            <a:r>
              <a:rPr lang="hr-HR" sz="1100" dirty="0"/>
              <a:t>Kompatibilnost:</a:t>
            </a:r>
            <a:br>
              <a:rPr lang="hr-HR" sz="1100" dirty="0"/>
            </a:br>
            <a:r>
              <a:rPr lang="hr-HR" sz="1100" dirty="0"/>
              <a:t>Ako se kasnije odlučite promijeniti strukturu odgovora, klijenti neće morati mijenjati svoju logiku ako je JSON objekt konzistentan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509526F-D129-5D8B-A7FD-B2FE3B5676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503" y="4649394"/>
            <a:ext cx="3696789" cy="112023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F10C158-FC9D-1491-79F0-606F1D898C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7486" y="3039593"/>
            <a:ext cx="4946938" cy="13676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E2B55A4-159F-749C-CC85-81EC44776D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7486" y="4427150"/>
            <a:ext cx="4097301" cy="136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95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NO2MARE">
      <a:dk1>
        <a:srgbClr val="69ACED"/>
      </a:dk1>
      <a:lt1>
        <a:srgbClr val="FFFFFF"/>
      </a:lt1>
      <a:dk2>
        <a:srgbClr val="0B3A68"/>
      </a:dk2>
      <a:lt2>
        <a:srgbClr val="F4F3F3"/>
      </a:lt2>
      <a:accent1>
        <a:srgbClr val="0B3A68"/>
      </a:accent1>
      <a:accent2>
        <a:srgbClr val="11579C"/>
      </a:accent2>
      <a:accent3>
        <a:srgbClr val="69ACED"/>
      </a:accent3>
      <a:accent4>
        <a:srgbClr val="9BC7F3"/>
      </a:accent4>
      <a:accent5>
        <a:srgbClr val="CDE3F9"/>
      </a:accent5>
      <a:accent6>
        <a:srgbClr val="B2BCD6"/>
      </a:accent6>
      <a:hlink>
        <a:srgbClr val="FFFF00"/>
      </a:hlink>
      <a:folHlink>
        <a:srgbClr val="FFFF00"/>
      </a:folHlink>
    </a:clrScheme>
    <a:fontScheme name="Po meri 2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F55D9EF0BF0A44B819E681FCAC00B7" ma:contentTypeVersion="12" ma:contentTypeDescription="Create a new document." ma:contentTypeScope="" ma:versionID="068ce121a7a7a0aebcb89dd601c4f0a2">
  <xsd:schema xmlns:xsd="http://www.w3.org/2001/XMLSchema" xmlns:xs="http://www.w3.org/2001/XMLSchema" xmlns:p="http://schemas.microsoft.com/office/2006/metadata/properties" xmlns:ns2="40806f44-bc4a-4ea4-b660-c6da93f8f179" xmlns:ns3="758d0d8f-b783-4c78-ab73-9740c97b97cf" targetNamespace="http://schemas.microsoft.com/office/2006/metadata/properties" ma:root="true" ma:fieldsID="67c58e6c5c8ea9af0822acd84d25e1a2" ns2:_="" ns3:_="">
    <xsd:import namespace="40806f44-bc4a-4ea4-b660-c6da93f8f179"/>
    <xsd:import namespace="758d0d8f-b783-4c78-ab73-9740c97b97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806f44-bc4a-4ea4-b660-c6da93f8f1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5c7bf33-a257-4e00-9403-56193474511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8d0d8f-b783-4c78-ab73-9740c97b97c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98d7a4de-20ce-488f-a6bb-d6c189e71f40}" ma:internalName="TaxCatchAll" ma:showField="CatchAllData" ma:web="758d0d8f-b783-4c78-ab73-9740c97b97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0806f44-bc4a-4ea4-b660-c6da93f8f179">
      <Terms xmlns="http://schemas.microsoft.com/office/infopath/2007/PartnerControls"/>
    </lcf76f155ced4ddcb4097134ff3c332f>
    <TaxCatchAll xmlns="758d0d8f-b783-4c78-ab73-9740c97b97cf" xsi:nil="true"/>
  </documentManagement>
</p:properties>
</file>

<file path=customXml/itemProps1.xml><?xml version="1.0" encoding="utf-8"?>
<ds:datastoreItem xmlns:ds="http://schemas.openxmlformats.org/officeDocument/2006/customXml" ds:itemID="{46915D30-CAA6-465E-907F-1770D4E3B01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E6AED0F-96FF-4C7F-8AC9-672C91BFCD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806f44-bc4a-4ea4-b660-c6da93f8f179"/>
    <ds:schemaRef ds:uri="758d0d8f-b783-4c78-ab73-9740c97b97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E72F81-8533-461E-8E71-A6D77294CFEF}">
  <ds:schemaRefs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40806f44-bc4a-4ea4-b660-c6da93f8f179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758d0d8f-b783-4c78-ab73-9740c97b97cf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14924</TotalTime>
  <Words>2106</Words>
  <Application>Microsoft Office PowerPoint</Application>
  <PresentationFormat>Widescreen</PresentationFormat>
  <Paragraphs>281</Paragraphs>
  <Slides>58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Open Sans</vt:lpstr>
      <vt:lpstr>Open Sans Semibold</vt:lpstr>
      <vt:lpstr>Wingdings</vt:lpstr>
      <vt:lpstr>Office Theme</vt:lpstr>
      <vt:lpstr>FLASK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VJEžba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Microsoft Office User</dc:creator>
  <cp:lastModifiedBy>Dino Duvnjak</cp:lastModifiedBy>
  <cp:revision>401</cp:revision>
  <dcterms:created xsi:type="dcterms:W3CDTF">2021-08-14T09:32:24Z</dcterms:created>
  <dcterms:modified xsi:type="dcterms:W3CDTF">2025-06-12T04:36:54Z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0x010100E4F55D9EF0BF0A44B819E681FCAC00B7</vt:lpwstr>
  </property>
</Properties>
</file>